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0" r:id="rId2"/>
  </p:sldMasterIdLst>
  <p:notesMasterIdLst>
    <p:notesMasterId r:id="rId21"/>
  </p:notesMasterIdLst>
  <p:sldIdLst>
    <p:sldId id="363" r:id="rId3"/>
    <p:sldId id="418" r:id="rId4"/>
    <p:sldId id="452" r:id="rId5"/>
    <p:sldId id="473" r:id="rId6"/>
    <p:sldId id="451" r:id="rId7"/>
    <p:sldId id="456" r:id="rId8"/>
    <p:sldId id="466" r:id="rId9"/>
    <p:sldId id="467" r:id="rId10"/>
    <p:sldId id="426" r:id="rId11"/>
    <p:sldId id="465" r:id="rId12"/>
    <p:sldId id="469" r:id="rId13"/>
    <p:sldId id="468" r:id="rId14"/>
    <p:sldId id="428" r:id="rId15"/>
    <p:sldId id="430" r:id="rId16"/>
    <p:sldId id="470" r:id="rId17"/>
    <p:sldId id="471" r:id="rId18"/>
    <p:sldId id="472" r:id="rId19"/>
    <p:sldId id="424" r:id="rId20"/>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9FC4F0-3A67-47CE-B67D-E775E7E96DE5}">
          <p14:sldIdLst>
            <p14:sldId id="363"/>
            <p14:sldId id="418"/>
            <p14:sldId id="452"/>
            <p14:sldId id="473"/>
            <p14:sldId id="451"/>
            <p14:sldId id="456"/>
            <p14:sldId id="466"/>
            <p14:sldId id="467"/>
            <p14:sldId id="426"/>
            <p14:sldId id="465"/>
            <p14:sldId id="469"/>
            <p14:sldId id="468"/>
            <p14:sldId id="428"/>
            <p14:sldId id="430"/>
            <p14:sldId id="470"/>
            <p14:sldId id="471"/>
            <p14:sldId id="472"/>
            <p14:sldId id="4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E3"/>
    <a:srgbClr val="C00000"/>
    <a:srgbClr val="00CCFF"/>
    <a:srgbClr val="66CCFF"/>
    <a:srgbClr val="0A3DF4"/>
    <a:srgbClr val="0940F1"/>
    <a:srgbClr val="063CF5"/>
    <a:srgbClr val="6A81E7"/>
    <a:srgbClr val="4B6BED"/>
    <a:srgbClr val="1B4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8" autoAdjust="0"/>
    <p:restoredTop sz="78470" autoAdjust="0"/>
  </p:normalViewPr>
  <p:slideViewPr>
    <p:cSldViewPr>
      <p:cViewPr varScale="1">
        <p:scale>
          <a:sx n="114" d="100"/>
          <a:sy n="114" d="100"/>
        </p:scale>
        <p:origin x="384"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8F59EC4-22E9-4CFC-A66F-83350EED806C}" type="datetimeFigureOut">
              <a:rPr lang="en-US" smtClean="0"/>
              <a:t>3/24/2020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FB8A8C6-7888-4102-9E18-AEE2C7B456B1}" type="slidenum">
              <a:rPr lang="en-US" smtClean="0"/>
              <a:t>‹#›</a:t>
            </a:fld>
            <a:endParaRPr lang="en-US"/>
          </a:p>
        </p:txBody>
      </p:sp>
    </p:spTree>
    <p:extLst>
      <p:ext uri="{BB962C8B-B14F-4D97-AF65-F5344CB8AC3E}">
        <p14:creationId xmlns:p14="http://schemas.microsoft.com/office/powerpoint/2010/main" val="330149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fall there will be a new addition to the Clean Comfort family of products. </a:t>
            </a:r>
          </a:p>
        </p:txBody>
      </p:sp>
    </p:spTree>
    <p:extLst>
      <p:ext uri="{BB962C8B-B14F-4D97-AF65-F5344CB8AC3E}">
        <p14:creationId xmlns:p14="http://schemas.microsoft.com/office/powerpoint/2010/main" val="119271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out our coil purifiers now. Like I said in the main picture these are placed above or inside of the Coil and they attack inhibit the growth of microbes on the evaporative coil. The UC 36 sits above and the UC18 sits inside. Our UC36 series is the higher-end model of our coil purification and that’s because it has higher watts. The reason it has higher watts is that it has two bulbs instead of the traditional single bulb. It also has a parabolic reflector that guides the UV light to shine directly down on the coil. Another great feature of our UC36 LCD, it allows you to program the LCD with your companies name and phone number via a USB. This allows the homeowners to know who to call when it’s time for a replacement bulb. UC18 mounts in the AH coil and our Goodman/Amana products have cutouts to allows easy installation. This is a very good unit for the price and our biggest seller.</a:t>
            </a:r>
          </a:p>
        </p:txBody>
      </p:sp>
      <p:sp>
        <p:nvSpPr>
          <p:cNvPr id="4" name="Slide Number Placeholder 3"/>
          <p:cNvSpPr>
            <a:spLocks noGrp="1"/>
          </p:cNvSpPr>
          <p:nvPr>
            <p:ph type="sldNum" sz="quarter" idx="10"/>
          </p:nvPr>
        </p:nvSpPr>
        <p:spPr/>
        <p:txBody>
          <a:bodyPr/>
          <a:lstStyle/>
          <a:p>
            <a:fld id="{8FB8A8C6-7888-4102-9E18-AEE2C7B456B1}" type="slidenum">
              <a:rPr lang="en-US" smtClean="0"/>
              <a:t>16</a:t>
            </a:fld>
            <a:endParaRPr lang="en-US"/>
          </a:p>
        </p:txBody>
      </p:sp>
    </p:spTree>
    <p:extLst>
      <p:ext uri="{BB962C8B-B14F-4D97-AF65-F5344CB8AC3E}">
        <p14:creationId xmlns:p14="http://schemas.microsoft.com/office/powerpoint/2010/main" val="416102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out our coil purifiers now. Like I said in the main picture these are placed above or inside of the Coil and they attack inhibit the growth of microbes on the evaporative coil. The UC 36 sits above and the UC18 sits inside. Our UC36 series is the higher-end model of our coil purification and that’s because it has higher watts. The reason it has higher watts is that it has two bulbs instead of the traditional single bulb. It also has a parabolic reflector that guides the UV light to shine directly down on the coil. Another great feature of our UC36 LCD, it allows you to program the LCD with your companies name and phone number via a USB. This allows the homeowners to know who to call when it’s time for a replacement bulb. UC18 mounts in the AH coil and our Goodman/Amana products have cutouts to allows easy installation. This is a very good unit for the price and our biggest seller.</a:t>
            </a:r>
          </a:p>
        </p:txBody>
      </p:sp>
      <p:sp>
        <p:nvSpPr>
          <p:cNvPr id="4" name="Slide Number Placeholder 3"/>
          <p:cNvSpPr>
            <a:spLocks noGrp="1"/>
          </p:cNvSpPr>
          <p:nvPr>
            <p:ph type="sldNum" sz="quarter" idx="10"/>
          </p:nvPr>
        </p:nvSpPr>
        <p:spPr/>
        <p:txBody>
          <a:bodyPr/>
          <a:lstStyle/>
          <a:p>
            <a:fld id="{8FB8A8C6-7888-4102-9E18-AEE2C7B456B1}" type="slidenum">
              <a:rPr lang="en-US" smtClean="0"/>
              <a:t>17</a:t>
            </a:fld>
            <a:endParaRPr lang="en-US"/>
          </a:p>
        </p:txBody>
      </p:sp>
    </p:spTree>
    <p:extLst>
      <p:ext uri="{BB962C8B-B14F-4D97-AF65-F5344CB8AC3E}">
        <p14:creationId xmlns:p14="http://schemas.microsoft.com/office/powerpoint/2010/main" val="213425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spend much time on this slide and don’t try to hit all the bullets. Just hit the three keys and talk to each of them. Ask if the audience is aware of the three main air pollution factors and/or strategies. You must start by eradicating the source or contaminant. Bringing in fresh air accelerates air cleaning, everyone’s open windows in the should seasons to pull air into the home. Filtration and other Indoor Air Essential products can help maintain clean and healthy air in the home. Note that there is much more worth discussing that can’t be covered in 20 minutes but we have webinars available for additional learning. Transition into our product offering strategy. </a:t>
            </a:r>
          </a:p>
          <a:p>
            <a:endParaRPr lang="en-US" dirty="0"/>
          </a:p>
          <a:p>
            <a:r>
              <a:rPr lang="en-US" dirty="0"/>
              <a:t>Why Clean Comfort? Why would you want to sell our lineup instead of our competitors? Well, it’s as simple as we’re backed by the world's number 1 air conditioning company. That means you have a large company working to help you find the best indoor air quality products. All of our products are private labeled, which means we’re choosing to put our name and reputation on the line for these products. Between our company-owned and independently owned branches, we have over 1200 branches in North America. That means we can get the best price without affecting the quality of our products. Both our vendors and I have mutual excitement on the opportunity to work together. We visit them at least twice a year and meet with them on the phone monthly to make sure the relationship stays strong. We even hit the road with them to do Sales Blitz's to educate people on our products. Our Clean Comfort line is constantly changing as we get feedback from the field. If our products are hard to install or there is something you don’t like about our products. We have direct contact with that product’s manager that we can call and talk to them about it. We also are monitoring the IAQ new technologies and trends to make sure we will always have the latest and greatest stuff so you don’t have to.</a:t>
            </a:r>
          </a:p>
          <a:p>
            <a:endParaRPr lang="en-US" baseline="0" dirty="0"/>
          </a:p>
          <a:p>
            <a:r>
              <a:rPr lang="en-US" b="1" baseline="0" dirty="0"/>
              <a:t>With Clean Comfort you get a full product line that prides itself on </a:t>
            </a:r>
          </a:p>
          <a:p>
            <a:endParaRPr lang="en-US" baseline="0" dirty="0"/>
          </a:p>
        </p:txBody>
      </p:sp>
      <p:sp>
        <p:nvSpPr>
          <p:cNvPr id="4" name="Slide Number Placeholder 3"/>
          <p:cNvSpPr>
            <a:spLocks noGrp="1"/>
          </p:cNvSpPr>
          <p:nvPr>
            <p:ph type="sldNum" sz="quarter" idx="10"/>
          </p:nvPr>
        </p:nvSpPr>
        <p:spPr/>
        <p:txBody>
          <a:bodyPr/>
          <a:lstStyle/>
          <a:p>
            <a:fld id="{8FB8A8C6-7888-4102-9E18-AEE2C7B456B1}" type="slidenum">
              <a:rPr lang="en-US" smtClean="0"/>
              <a:t>5</a:t>
            </a:fld>
            <a:endParaRPr lang="en-US"/>
          </a:p>
        </p:txBody>
      </p:sp>
    </p:spTree>
    <p:extLst>
      <p:ext uri="{BB962C8B-B14F-4D97-AF65-F5344CB8AC3E}">
        <p14:creationId xmlns:p14="http://schemas.microsoft.com/office/powerpoint/2010/main" val="55213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Media Air Cleaners for our filtration lineup is our big seller. These are the best way to get the homeowner ready to do even more for there indoor air quality, so this is like the gateway drug for IAQ. We have 7 sizes so we match up with all the furnace and air handlers we offer. We even had the builder series that is all common sizes. Every size we have is the standard size so you don’t have to worry about things not fitting once you’re at the site. A cool thing about our filters is when we ship them, we do not put our clean comfort logo on the door. This is so you can place your company logo on the door so when the homeowner sees that it’s time to replace the filter they call you not us. That way you get the recurring revenue.</a:t>
            </a:r>
            <a:endParaRPr lang="en-US" dirty="0"/>
          </a:p>
        </p:txBody>
      </p:sp>
      <p:sp>
        <p:nvSpPr>
          <p:cNvPr id="4" name="Slide Number Placeholder 3"/>
          <p:cNvSpPr>
            <a:spLocks noGrp="1"/>
          </p:cNvSpPr>
          <p:nvPr>
            <p:ph type="sldNum" sz="quarter" idx="10"/>
          </p:nvPr>
        </p:nvSpPr>
        <p:spPr/>
        <p:txBody>
          <a:bodyPr/>
          <a:lstStyle/>
          <a:p>
            <a:fld id="{8FB8A8C6-7888-4102-9E18-AEE2C7B456B1}" type="slidenum">
              <a:rPr lang="en-US" smtClean="0"/>
              <a:t>7</a:t>
            </a:fld>
            <a:endParaRPr lang="en-US"/>
          </a:p>
        </p:txBody>
      </p:sp>
    </p:spTree>
    <p:extLst>
      <p:ext uri="{BB962C8B-B14F-4D97-AF65-F5344CB8AC3E}">
        <p14:creationId xmlns:p14="http://schemas.microsoft.com/office/powerpoint/2010/main" val="223389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Media Air Cleaners for our filtration lineup is our big seller. These are the best way to get the homeowner ready to do even more for there indoor air quality, so this is like the gateway drug for IAQ. We have 7 sizes so we match up with all the furnace and air handlers we offer. We even had the builder series that is all common sizes. Every size we have is the standard size so you don’t have to worry about things not fitting once you’re at the site. A cool thing about our filters is when we ship them, we do not put our clean comfort logo on the door. This is so you can place your company logo on the door so when the homeowner sees that it’s time to replace the filter they call you not us. That way you get the recurring revenue.</a:t>
            </a:r>
            <a:endParaRPr lang="en-US" dirty="0"/>
          </a:p>
        </p:txBody>
      </p:sp>
      <p:sp>
        <p:nvSpPr>
          <p:cNvPr id="4" name="Slide Number Placeholder 3"/>
          <p:cNvSpPr>
            <a:spLocks noGrp="1"/>
          </p:cNvSpPr>
          <p:nvPr>
            <p:ph type="sldNum" sz="quarter" idx="10"/>
          </p:nvPr>
        </p:nvSpPr>
        <p:spPr/>
        <p:txBody>
          <a:bodyPr/>
          <a:lstStyle/>
          <a:p>
            <a:fld id="{8FB8A8C6-7888-4102-9E18-AEE2C7B456B1}" type="slidenum">
              <a:rPr lang="en-US" smtClean="0"/>
              <a:t>8</a:t>
            </a:fld>
            <a:endParaRPr lang="en-US"/>
          </a:p>
        </p:txBody>
      </p:sp>
    </p:spTree>
    <p:extLst>
      <p:ext uri="{BB962C8B-B14F-4D97-AF65-F5344CB8AC3E}">
        <p14:creationId xmlns:p14="http://schemas.microsoft.com/office/powerpoint/2010/main" val="201611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assist your needs out in the field we have our filter accessories. So we have the MERV11 replacement filters for both the Clean Fit and Builder series but now you have the option to upgrade to a MERV13 Carbon filter. We also offer Furnace Risers that match the same paint of our furnaces and they’re highly recommended for our 4 &amp; 5-ton units. This ensures that airflow is maximized through the filter. Air can now go through the bottom and the side of the filter and into the furnace.</a:t>
            </a:r>
          </a:p>
        </p:txBody>
      </p:sp>
      <p:sp>
        <p:nvSpPr>
          <p:cNvPr id="4" name="Slide Number Placeholder 3"/>
          <p:cNvSpPr>
            <a:spLocks noGrp="1"/>
          </p:cNvSpPr>
          <p:nvPr>
            <p:ph type="sldNum" sz="quarter" idx="10"/>
          </p:nvPr>
        </p:nvSpPr>
        <p:spPr/>
        <p:txBody>
          <a:bodyPr/>
          <a:lstStyle/>
          <a:p>
            <a:fld id="{8FB8A8C6-7888-4102-9E18-AEE2C7B456B1}" type="slidenum">
              <a:rPr lang="en-US" smtClean="0"/>
              <a:t>9</a:t>
            </a:fld>
            <a:endParaRPr lang="en-US"/>
          </a:p>
        </p:txBody>
      </p:sp>
    </p:spTree>
    <p:extLst>
      <p:ext uri="{BB962C8B-B14F-4D97-AF65-F5344CB8AC3E}">
        <p14:creationId xmlns:p14="http://schemas.microsoft.com/office/powerpoint/2010/main" val="207876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Media Air Cleaners for our filtration lineup is our big seller. These are the best way to get the homeowner ready to do even more for there indoor air quality, so this is like the gateway drug for IAQ. We have 7 sizes so we match up with all the furnace and air handlers we offer. We even had the builder series that is all common sizes. Every size we have is the standard size so you don’t have to worry about things not fitting once you’re at the site. A cool thing about our filters is when we ship them, we do not put our clean comfort logo on the door. This is so you can place your company logo on the door so when the homeowner sees that it’s time to replace the filter they call you not us. That way you get the recurring revenue.</a:t>
            </a:r>
            <a:endParaRPr lang="en-US" dirty="0"/>
          </a:p>
        </p:txBody>
      </p:sp>
      <p:sp>
        <p:nvSpPr>
          <p:cNvPr id="4" name="Slide Number Placeholder 3"/>
          <p:cNvSpPr>
            <a:spLocks noGrp="1"/>
          </p:cNvSpPr>
          <p:nvPr>
            <p:ph type="sldNum" sz="quarter" idx="10"/>
          </p:nvPr>
        </p:nvSpPr>
        <p:spPr/>
        <p:txBody>
          <a:bodyPr/>
          <a:lstStyle/>
          <a:p>
            <a:fld id="{8FB8A8C6-7888-4102-9E18-AEE2C7B456B1}" type="slidenum">
              <a:rPr lang="en-US" smtClean="0"/>
              <a:t>11</a:t>
            </a:fld>
            <a:endParaRPr lang="en-US"/>
          </a:p>
        </p:txBody>
      </p:sp>
    </p:spTree>
    <p:extLst>
      <p:ext uri="{BB962C8B-B14F-4D97-AF65-F5344CB8AC3E}">
        <p14:creationId xmlns:p14="http://schemas.microsoft.com/office/powerpoint/2010/main" val="66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Purification, we separate this into two categories, Air vs. Coil. Air purifiers are more of our premium offerings and that is placed in the return duct. As the air moves through the return duct it passes through the air purifier and disinfects germs and indoor air particles from the home. This means its a short exposure time since air travels quickly. The Coil, on the other hand, can be placed above the evaporator coil or even inside of it and that has a longer exposer time since the evaporator coil never moves.</a:t>
            </a:r>
            <a:endParaRPr lang="en-US" dirty="0"/>
          </a:p>
        </p:txBody>
      </p:sp>
      <p:sp>
        <p:nvSpPr>
          <p:cNvPr id="4" name="Slide Number Placeholder 3"/>
          <p:cNvSpPr>
            <a:spLocks noGrp="1"/>
          </p:cNvSpPr>
          <p:nvPr>
            <p:ph type="sldNum" sz="quarter" idx="10"/>
          </p:nvPr>
        </p:nvSpPr>
        <p:spPr/>
        <p:txBody>
          <a:bodyPr/>
          <a:lstStyle/>
          <a:p>
            <a:fld id="{8FB8A8C6-7888-4102-9E18-AEE2C7B456B1}" type="slidenum">
              <a:rPr lang="en-US" smtClean="0"/>
              <a:t>13</a:t>
            </a:fld>
            <a:endParaRPr lang="en-US" dirty="0"/>
          </a:p>
        </p:txBody>
      </p:sp>
    </p:spTree>
    <p:extLst>
      <p:ext uri="{BB962C8B-B14F-4D97-AF65-F5344CB8AC3E}">
        <p14:creationId xmlns:p14="http://schemas.microsoft.com/office/powerpoint/2010/main" val="428955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out our coil purifiers now. Like I said in the main picture these are placed above or inside of the Coil and they attack inhibit the growth of microbes on the evaporative coil. The UC 36 sits above and the UC18 sits inside. Our UC36 series is the higher-end model of our coil purification and that’s because it has higher watts. The reason it has higher watts is that it has two bulbs instead of the traditional single bulb. It also has a parabolic reflector that guides the UV light to shine directly down on the coil. Another great feature of our UC36 LCD, it allows you to program the LCD with your companies name and phone number via a USB. This allows the homeowners to know who to call when it’s time for a replacement bulb. UC18 mounts in the AH coil and our Goodman/Amana products have cutouts to allows easy installation. This is a very good unit for the price and our biggest seller.</a:t>
            </a:r>
          </a:p>
        </p:txBody>
      </p:sp>
      <p:sp>
        <p:nvSpPr>
          <p:cNvPr id="4" name="Slide Number Placeholder 3"/>
          <p:cNvSpPr>
            <a:spLocks noGrp="1"/>
          </p:cNvSpPr>
          <p:nvPr>
            <p:ph type="sldNum" sz="quarter" idx="10"/>
          </p:nvPr>
        </p:nvSpPr>
        <p:spPr/>
        <p:txBody>
          <a:bodyPr/>
          <a:lstStyle/>
          <a:p>
            <a:fld id="{8FB8A8C6-7888-4102-9E18-AEE2C7B456B1}" type="slidenum">
              <a:rPr lang="en-US" smtClean="0"/>
              <a:t>14</a:t>
            </a:fld>
            <a:endParaRPr lang="en-US"/>
          </a:p>
        </p:txBody>
      </p:sp>
    </p:spTree>
    <p:extLst>
      <p:ext uri="{BB962C8B-B14F-4D97-AF65-F5344CB8AC3E}">
        <p14:creationId xmlns:p14="http://schemas.microsoft.com/office/powerpoint/2010/main" val="288151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out our coil purifiers now. Like I said in the main picture these are placed above or inside of the Coil and they attack inhibit the growth of microbes on the evaporative coil. The UC 36 sits above and the UC18 sits inside. Our UC36 series is the higher-end model of our coil purification and that’s because it has higher watts. The reason it has higher watts is that it has two bulbs instead of the traditional single bulb. It also has a parabolic reflector that guides the UV light to shine directly down on the coil. Another great feature of our UC36 LCD, it allows you to program the LCD with your companies name and phone number via a USB. This allows the homeowners to know who to call when it’s time for a replacement bulb. UC18 mounts in the AH coil and our Goodman/Amana products have cutouts to allows easy installation. This is a very good unit for the price and our biggest seller.</a:t>
            </a:r>
          </a:p>
        </p:txBody>
      </p:sp>
      <p:sp>
        <p:nvSpPr>
          <p:cNvPr id="4" name="Slide Number Placeholder 3"/>
          <p:cNvSpPr>
            <a:spLocks noGrp="1"/>
          </p:cNvSpPr>
          <p:nvPr>
            <p:ph type="sldNum" sz="quarter" idx="10"/>
          </p:nvPr>
        </p:nvSpPr>
        <p:spPr/>
        <p:txBody>
          <a:bodyPr/>
          <a:lstStyle/>
          <a:p>
            <a:fld id="{8FB8A8C6-7888-4102-9E18-AEE2C7B456B1}" type="slidenum">
              <a:rPr lang="en-US" smtClean="0"/>
              <a:t>15</a:t>
            </a:fld>
            <a:endParaRPr lang="en-US"/>
          </a:p>
        </p:txBody>
      </p:sp>
    </p:spTree>
    <p:extLst>
      <p:ext uri="{BB962C8B-B14F-4D97-AF65-F5344CB8AC3E}">
        <p14:creationId xmlns:p14="http://schemas.microsoft.com/office/powerpoint/2010/main" val="1151687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room filled with furniture and a large window&#10;&#10;Description automatically generated">
            <a:extLst>
              <a:ext uri="{FF2B5EF4-FFF2-40B4-BE49-F238E27FC236}">
                <a16:creationId xmlns:a16="http://schemas.microsoft.com/office/drawing/2014/main" id="{7E1E09D7-D435-434B-8555-5F6B2E88254D}"/>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139"/>
            <a:ext cx="12192000" cy="6855721"/>
          </a:xfrm>
          <a:prstGeom prst="rect">
            <a:avLst/>
          </a:prstGeom>
        </p:spPr>
      </p:pic>
      <p:sp>
        <p:nvSpPr>
          <p:cNvPr id="8" name="Document 7">
            <a:extLst>
              <a:ext uri="{FF2B5EF4-FFF2-40B4-BE49-F238E27FC236}">
                <a16:creationId xmlns:a16="http://schemas.microsoft.com/office/drawing/2014/main" id="{A7C93DF4-4440-7245-A240-30D620FCD465}"/>
              </a:ext>
            </a:extLst>
          </p:cNvPr>
          <p:cNvSpPr/>
          <p:nvPr userDrawn="1"/>
        </p:nvSpPr>
        <p:spPr>
          <a:xfrm>
            <a:off x="0" y="1"/>
            <a:ext cx="12192000" cy="6135328"/>
          </a:xfrm>
          <a:prstGeom prst="flowChartDocument">
            <a:avLst/>
          </a:prstGeom>
          <a:gradFill flip="none" rotWithShape="1">
            <a:gsLst>
              <a:gs pos="67000">
                <a:srgbClr val="00B3E3">
                  <a:alpha val="61000"/>
                </a:srgbClr>
              </a:gs>
              <a:gs pos="29000">
                <a:schemeClr val="bg1">
                  <a:alpha val="27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pic>
        <p:nvPicPr>
          <p:cNvPr id="10" name="Picture 9">
            <a:extLst>
              <a:ext uri="{FF2B5EF4-FFF2-40B4-BE49-F238E27FC236}">
                <a16:creationId xmlns:a16="http://schemas.microsoft.com/office/drawing/2014/main" id="{A83F1764-A4AE-894C-9651-223352688DDD}"/>
              </a:ext>
            </a:extLst>
          </p:cNvPr>
          <p:cNvPicPr>
            <a:picLocks noChangeAspect="1"/>
          </p:cNvPicPr>
          <p:nvPr userDrawn="1"/>
        </p:nvPicPr>
        <p:blipFill>
          <a:blip r:embed="rId3"/>
          <a:stretch>
            <a:fillRect/>
          </a:stretch>
        </p:blipFill>
        <p:spPr>
          <a:xfrm>
            <a:off x="8819535" y="5586573"/>
            <a:ext cx="3062749" cy="842661"/>
          </a:xfrm>
          <a:prstGeom prst="rect">
            <a:avLst/>
          </a:prstGeom>
        </p:spPr>
      </p:pic>
      <p:sp>
        <p:nvSpPr>
          <p:cNvPr id="2" name="Title 1">
            <a:extLst>
              <a:ext uri="{FF2B5EF4-FFF2-40B4-BE49-F238E27FC236}">
                <a16:creationId xmlns:a16="http://schemas.microsoft.com/office/drawing/2014/main" id="{BB9D5D16-43E6-BB4E-800A-B9695A56E903}"/>
              </a:ext>
            </a:extLst>
          </p:cNvPr>
          <p:cNvSpPr>
            <a:spLocks noGrp="1"/>
          </p:cNvSpPr>
          <p:nvPr>
            <p:ph type="ctrTitle" hasCustomPrompt="1"/>
          </p:nvPr>
        </p:nvSpPr>
        <p:spPr>
          <a:xfrm>
            <a:off x="1524000" y="1225599"/>
            <a:ext cx="9144000" cy="1609179"/>
          </a:xfrm>
        </p:spPr>
        <p:txBody>
          <a:bodyPr anchor="ctr">
            <a:normAutofit/>
          </a:bodyPr>
          <a:lstStyle>
            <a:lvl1pPr algn="ctr">
              <a:defRPr sz="4000">
                <a:solidFill>
                  <a:schemeClr val="tx1"/>
                </a:solidFill>
              </a:defRPr>
            </a:lvl1pPr>
          </a:lstStyle>
          <a:p>
            <a:r>
              <a:rPr lang="en-US" dirty="0"/>
              <a:t>Presenter’s name</a:t>
            </a:r>
          </a:p>
        </p:txBody>
      </p:sp>
      <p:sp>
        <p:nvSpPr>
          <p:cNvPr id="3" name="Subtitle 2">
            <a:extLst>
              <a:ext uri="{FF2B5EF4-FFF2-40B4-BE49-F238E27FC236}">
                <a16:creationId xmlns:a16="http://schemas.microsoft.com/office/drawing/2014/main" id="{5566A82D-C84E-2F49-95DB-C944E3F73633}"/>
              </a:ext>
            </a:extLst>
          </p:cNvPr>
          <p:cNvSpPr>
            <a:spLocks noGrp="1"/>
          </p:cNvSpPr>
          <p:nvPr>
            <p:ph type="subTitle" idx="1" hasCustomPrompt="1"/>
          </p:nvPr>
        </p:nvSpPr>
        <p:spPr>
          <a:xfrm>
            <a:off x="1524000" y="2654710"/>
            <a:ext cx="9144000" cy="1052854"/>
          </a:xfrm>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2" name="Freeform 11">
            <a:extLst>
              <a:ext uri="{FF2B5EF4-FFF2-40B4-BE49-F238E27FC236}">
                <a16:creationId xmlns:a16="http://schemas.microsoft.com/office/drawing/2014/main" id="{C442B1F3-EBEE-894C-952C-5E49DA835D1E}"/>
              </a:ext>
            </a:extLst>
          </p:cNvPr>
          <p:cNvSpPr/>
          <p:nvPr userDrawn="1"/>
        </p:nvSpPr>
        <p:spPr>
          <a:xfrm>
            <a:off x="1" y="4203290"/>
            <a:ext cx="12192000" cy="1746096"/>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674521C-8866-8347-83F5-C596D7F8491B}"/>
              </a:ext>
            </a:extLst>
          </p:cNvPr>
          <p:cNvSpPr/>
          <p:nvPr userDrawn="1"/>
        </p:nvSpPr>
        <p:spPr>
          <a:xfrm>
            <a:off x="-19667" y="3429000"/>
            <a:ext cx="12192000" cy="2468730"/>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13D205E-AA1D-ED4A-8C33-29B088D959AA}"/>
              </a:ext>
            </a:extLst>
          </p:cNvPr>
          <p:cNvPicPr>
            <a:picLocks noChangeAspect="1"/>
          </p:cNvPicPr>
          <p:nvPr userDrawn="1"/>
        </p:nvPicPr>
        <p:blipFill>
          <a:blip r:embed="rId4">
            <a:biLevel thresh="25000"/>
          </a:blip>
          <a:stretch>
            <a:fillRect/>
          </a:stretch>
        </p:blipFill>
        <p:spPr>
          <a:xfrm>
            <a:off x="1364556" y="4788175"/>
            <a:ext cx="3876138" cy="818903"/>
          </a:xfrm>
          <a:prstGeom prst="rect">
            <a:avLst/>
          </a:prstGeom>
        </p:spPr>
      </p:pic>
    </p:spTree>
    <p:extLst>
      <p:ext uri="{BB962C8B-B14F-4D97-AF65-F5344CB8AC3E}">
        <p14:creationId xmlns:p14="http://schemas.microsoft.com/office/powerpoint/2010/main" val="299977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Background Mid-section">
    <p:spTree>
      <p:nvGrpSpPr>
        <p:cNvPr id="1" name=""/>
        <p:cNvGrpSpPr/>
        <p:nvPr/>
      </p:nvGrpSpPr>
      <p:grpSpPr>
        <a:xfrm>
          <a:off x="0" y="0"/>
          <a:ext cx="0" cy="0"/>
          <a:chOff x="0" y="0"/>
          <a:chExt cx="0" cy="0"/>
        </a:xfrm>
      </p:grpSpPr>
      <p:sp>
        <p:nvSpPr>
          <p:cNvPr id="11" name="Rectangle 10"/>
          <p:cNvSpPr/>
          <p:nvPr userDrawn="1"/>
        </p:nvSpPr>
        <p:spPr>
          <a:xfrm>
            <a:off x="-1" y="0"/>
            <a:ext cx="91930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16" name="Text Placeholder 20"/>
          <p:cNvSpPr>
            <a:spLocks noGrp="1"/>
          </p:cNvSpPr>
          <p:nvPr>
            <p:ph type="body" sz="quarter" idx="22" hasCustomPrompt="1"/>
          </p:nvPr>
        </p:nvSpPr>
        <p:spPr>
          <a:xfrm>
            <a:off x="1391477" y="158784"/>
            <a:ext cx="10343323" cy="677928"/>
          </a:xfrm>
        </p:spPr>
        <p:txBody>
          <a:bodyPr anchor="ctr">
            <a:noAutofit/>
          </a:bodyPr>
          <a:lstStyle>
            <a:lvl1pPr marL="0" indent="0" algn="ctr">
              <a:buNone/>
              <a:defRPr sz="3200" b="1">
                <a:solidFill>
                  <a:schemeClr val="tx1"/>
                </a:solidFill>
                <a:latin typeface="+mj-lt"/>
              </a:defRPr>
            </a:lvl1pPr>
          </a:lstStyle>
          <a:p>
            <a:pPr lvl="0"/>
            <a:r>
              <a:rPr lang="en-US" dirty="0"/>
              <a:t>Your Title Here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77828" y="6070602"/>
            <a:ext cx="2336800" cy="64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print">
            <a:clrChange>
              <a:clrFrom>
                <a:srgbClr val="95268F"/>
              </a:clrFrom>
              <a:clrTo>
                <a:srgbClr val="95268F">
                  <a:alpha val="0"/>
                </a:srgbClr>
              </a:clrTo>
            </a:clrChange>
            <a:extLst>
              <a:ext uri="{28A0092B-C50C-407E-A947-70E740481C1C}">
                <a14:useLocalDpi xmlns:a14="http://schemas.microsoft.com/office/drawing/2010/main" val="0"/>
              </a:ext>
            </a:extLst>
          </a:blip>
          <a:srcRect/>
          <a:stretch>
            <a:fillRect/>
          </a:stretch>
        </p:blipFill>
        <p:spPr bwMode="auto">
          <a:xfrm>
            <a:off x="115007" y="6072333"/>
            <a:ext cx="689293" cy="431927"/>
          </a:xfrm>
          <a:prstGeom prst="rect">
            <a:avLst/>
          </a:prstGeom>
          <a:solidFill>
            <a:srgbClr val="00B0F0"/>
          </a:solidFill>
          <a:ln>
            <a:noFill/>
          </a:ln>
          <a:effectLst/>
        </p:spPr>
      </p:pic>
      <p:pic>
        <p:nvPicPr>
          <p:cNvPr id="1027" name="Picture 3"/>
          <p:cNvPicPr>
            <a:picLocks noChangeAspect="1" noChangeArrowheads="1"/>
          </p:cNvPicPr>
          <p:nvPr userDrawn="1"/>
        </p:nvPicPr>
        <p:blipFill>
          <a:blip r:embed="rId4" cstate="print">
            <a:clrChange>
              <a:clrFrom>
                <a:srgbClr val="086BA8"/>
              </a:clrFrom>
              <a:clrTo>
                <a:srgbClr val="086BA8">
                  <a:alpha val="0"/>
                </a:srgbClr>
              </a:clrTo>
            </a:clrChange>
            <a:extLst>
              <a:ext uri="{28A0092B-C50C-407E-A947-70E740481C1C}">
                <a14:useLocalDpi xmlns:a14="http://schemas.microsoft.com/office/drawing/2010/main" val="0"/>
              </a:ext>
            </a:extLst>
          </a:blip>
          <a:srcRect/>
          <a:stretch>
            <a:fillRect/>
          </a:stretch>
        </p:blipFill>
        <p:spPr bwMode="auto">
          <a:xfrm>
            <a:off x="183602" y="5300452"/>
            <a:ext cx="552105" cy="56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5" cstate="print">
            <a:clrChange>
              <a:clrFrom>
                <a:srgbClr val="EA762F"/>
              </a:clrFrom>
              <a:clrTo>
                <a:srgbClr val="EA762F">
                  <a:alpha val="0"/>
                </a:srgbClr>
              </a:clrTo>
            </a:clrChange>
            <a:extLst>
              <a:ext uri="{28A0092B-C50C-407E-A947-70E740481C1C}">
                <a14:useLocalDpi xmlns:a14="http://schemas.microsoft.com/office/drawing/2010/main" val="0"/>
              </a:ext>
            </a:extLst>
          </a:blip>
          <a:srcRect/>
          <a:stretch>
            <a:fillRect/>
          </a:stretch>
        </p:blipFill>
        <p:spPr bwMode="auto">
          <a:xfrm>
            <a:off x="164559" y="4621079"/>
            <a:ext cx="590188" cy="4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6" cstate="print">
            <a:clrChange>
              <a:clrFrom>
                <a:srgbClr val="9DC53B"/>
              </a:clrFrom>
              <a:clrTo>
                <a:srgbClr val="9DC53B">
                  <a:alpha val="0"/>
                </a:srgbClr>
              </a:clrTo>
            </a:clrChange>
            <a:extLst>
              <a:ext uri="{28A0092B-C50C-407E-A947-70E740481C1C}">
                <a14:useLocalDpi xmlns:a14="http://schemas.microsoft.com/office/drawing/2010/main" val="0"/>
              </a:ext>
            </a:extLst>
          </a:blip>
          <a:srcRect/>
          <a:stretch>
            <a:fillRect/>
          </a:stretch>
        </p:blipFill>
        <p:spPr bwMode="auto">
          <a:xfrm>
            <a:off x="184768" y="3864085"/>
            <a:ext cx="549768" cy="54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M:\Staff\Kenny Wiewiora\From Bart\CC_Dehumid_icon-color.jpg"/>
          <p:cNvPicPr>
            <a:picLocks noChangeAspect="1" noChangeArrowheads="1"/>
          </p:cNvPicPr>
          <p:nvPr userDrawn="1"/>
        </p:nvPicPr>
        <p:blipFill>
          <a:blip r:embed="rId7" cstate="print">
            <a:clrChange>
              <a:clrFrom>
                <a:srgbClr val="138EB5"/>
              </a:clrFrom>
              <a:clrTo>
                <a:srgbClr val="138EB5">
                  <a:alpha val="0"/>
                </a:srgbClr>
              </a:clrTo>
            </a:clrChange>
            <a:extLst>
              <a:ext uri="{28A0092B-C50C-407E-A947-70E740481C1C}">
                <a14:useLocalDpi xmlns:a14="http://schemas.microsoft.com/office/drawing/2010/main" val="0"/>
              </a:ext>
            </a:extLst>
          </a:blip>
          <a:srcRect/>
          <a:stretch>
            <a:fillRect/>
          </a:stretch>
        </p:blipFill>
        <p:spPr bwMode="auto">
          <a:xfrm>
            <a:off x="60604" y="2997670"/>
            <a:ext cx="798096" cy="701940"/>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ackground Mid-section">
    <p:spTree>
      <p:nvGrpSpPr>
        <p:cNvPr id="1" name=""/>
        <p:cNvGrpSpPr/>
        <p:nvPr/>
      </p:nvGrpSpPr>
      <p:grpSpPr>
        <a:xfrm>
          <a:off x="0" y="0"/>
          <a:ext cx="0" cy="0"/>
          <a:chOff x="0" y="0"/>
          <a:chExt cx="0" cy="0"/>
        </a:xfrm>
      </p:grpSpPr>
      <p:sp>
        <p:nvSpPr>
          <p:cNvPr id="11" name="Rectangle 10"/>
          <p:cNvSpPr/>
          <p:nvPr userDrawn="1"/>
        </p:nvSpPr>
        <p:spPr>
          <a:xfrm>
            <a:off x="-1" y="0"/>
            <a:ext cx="91930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16" name="Text Placeholder 20"/>
          <p:cNvSpPr>
            <a:spLocks noGrp="1"/>
          </p:cNvSpPr>
          <p:nvPr>
            <p:ph type="body" sz="quarter" idx="22" hasCustomPrompt="1"/>
          </p:nvPr>
        </p:nvSpPr>
        <p:spPr>
          <a:xfrm>
            <a:off x="1391477" y="158784"/>
            <a:ext cx="10343323" cy="677928"/>
          </a:xfrm>
        </p:spPr>
        <p:txBody>
          <a:bodyPr anchor="ctr">
            <a:noAutofit/>
          </a:bodyPr>
          <a:lstStyle>
            <a:lvl1pPr marL="0" indent="0" algn="ctr">
              <a:buNone/>
              <a:defRPr sz="3200" b="1">
                <a:solidFill>
                  <a:schemeClr val="tx1"/>
                </a:solidFill>
                <a:latin typeface="+mj-lt"/>
              </a:defRPr>
            </a:lvl1pPr>
          </a:lstStyle>
          <a:p>
            <a:pPr lvl="0"/>
            <a:r>
              <a:rPr lang="en-US" dirty="0"/>
              <a:t>Your Tile Here</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77828" y="6070602"/>
            <a:ext cx="2336800" cy="64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cstate="print">
            <a:clrChange>
              <a:clrFrom>
                <a:srgbClr val="95268F"/>
              </a:clrFrom>
              <a:clrTo>
                <a:srgbClr val="95268F">
                  <a:alpha val="0"/>
                </a:srgbClr>
              </a:clrTo>
            </a:clrChange>
            <a:extLst>
              <a:ext uri="{28A0092B-C50C-407E-A947-70E740481C1C}">
                <a14:useLocalDpi xmlns:a14="http://schemas.microsoft.com/office/drawing/2010/main" val="0"/>
              </a:ext>
            </a:extLst>
          </a:blip>
          <a:srcRect/>
          <a:stretch>
            <a:fillRect/>
          </a:stretch>
        </p:blipFill>
        <p:spPr bwMode="auto">
          <a:xfrm>
            <a:off x="115007" y="6072333"/>
            <a:ext cx="689293" cy="431927"/>
          </a:xfrm>
          <a:prstGeom prst="rect">
            <a:avLst/>
          </a:prstGeom>
          <a:solidFill>
            <a:srgbClr val="00B0F0"/>
          </a:solidFill>
          <a:ln>
            <a:noFill/>
          </a:ln>
          <a:effectLst/>
        </p:spPr>
      </p:pic>
      <p:pic>
        <p:nvPicPr>
          <p:cNvPr id="1027" name="Picture 3"/>
          <p:cNvPicPr>
            <a:picLocks noChangeAspect="1" noChangeArrowheads="1"/>
          </p:cNvPicPr>
          <p:nvPr userDrawn="1"/>
        </p:nvPicPr>
        <p:blipFill>
          <a:blip r:embed="rId4" cstate="print">
            <a:clrChange>
              <a:clrFrom>
                <a:srgbClr val="086BA8"/>
              </a:clrFrom>
              <a:clrTo>
                <a:srgbClr val="086BA8">
                  <a:alpha val="0"/>
                </a:srgbClr>
              </a:clrTo>
            </a:clrChange>
            <a:extLst>
              <a:ext uri="{28A0092B-C50C-407E-A947-70E740481C1C}">
                <a14:useLocalDpi xmlns:a14="http://schemas.microsoft.com/office/drawing/2010/main" val="0"/>
              </a:ext>
            </a:extLst>
          </a:blip>
          <a:srcRect/>
          <a:stretch>
            <a:fillRect/>
          </a:stretch>
        </p:blipFill>
        <p:spPr bwMode="auto">
          <a:xfrm>
            <a:off x="183602" y="5300452"/>
            <a:ext cx="552105" cy="56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5" cstate="print">
            <a:clrChange>
              <a:clrFrom>
                <a:srgbClr val="EA762F"/>
              </a:clrFrom>
              <a:clrTo>
                <a:srgbClr val="EA762F">
                  <a:alpha val="0"/>
                </a:srgbClr>
              </a:clrTo>
            </a:clrChange>
            <a:extLst>
              <a:ext uri="{28A0092B-C50C-407E-A947-70E740481C1C}">
                <a14:useLocalDpi xmlns:a14="http://schemas.microsoft.com/office/drawing/2010/main" val="0"/>
              </a:ext>
            </a:extLst>
          </a:blip>
          <a:srcRect/>
          <a:stretch>
            <a:fillRect/>
          </a:stretch>
        </p:blipFill>
        <p:spPr bwMode="auto">
          <a:xfrm>
            <a:off x="164559" y="4621079"/>
            <a:ext cx="590188" cy="4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6" cstate="print">
            <a:clrChange>
              <a:clrFrom>
                <a:srgbClr val="9DC53B"/>
              </a:clrFrom>
              <a:clrTo>
                <a:srgbClr val="9DC53B">
                  <a:alpha val="0"/>
                </a:srgbClr>
              </a:clrTo>
            </a:clrChange>
            <a:extLst>
              <a:ext uri="{28A0092B-C50C-407E-A947-70E740481C1C}">
                <a14:useLocalDpi xmlns:a14="http://schemas.microsoft.com/office/drawing/2010/main" val="0"/>
              </a:ext>
            </a:extLst>
          </a:blip>
          <a:srcRect/>
          <a:stretch>
            <a:fillRect/>
          </a:stretch>
        </p:blipFill>
        <p:spPr bwMode="auto">
          <a:xfrm>
            <a:off x="184768" y="3864085"/>
            <a:ext cx="549768" cy="54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75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A room filled with furniture and a large window&#10;&#10;Description automatically generated">
            <a:extLst>
              <a:ext uri="{FF2B5EF4-FFF2-40B4-BE49-F238E27FC236}">
                <a16:creationId xmlns:a16="http://schemas.microsoft.com/office/drawing/2014/main" id="{C238C440-4654-9340-9F2E-9AA9FA9665A6}"/>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139"/>
            <a:ext cx="12192000" cy="6855721"/>
          </a:xfrm>
          <a:prstGeom prst="rect">
            <a:avLst/>
          </a:prstGeom>
        </p:spPr>
      </p:pic>
      <p:sp>
        <p:nvSpPr>
          <p:cNvPr id="5" name="Document 4">
            <a:extLst>
              <a:ext uri="{FF2B5EF4-FFF2-40B4-BE49-F238E27FC236}">
                <a16:creationId xmlns:a16="http://schemas.microsoft.com/office/drawing/2014/main" id="{D8428F8D-BFFB-5E4C-8A94-75878C16052C}"/>
              </a:ext>
            </a:extLst>
          </p:cNvPr>
          <p:cNvSpPr/>
          <p:nvPr userDrawn="1"/>
        </p:nvSpPr>
        <p:spPr>
          <a:xfrm>
            <a:off x="0" y="1"/>
            <a:ext cx="12192000" cy="6135328"/>
          </a:xfrm>
          <a:prstGeom prst="flowChartDocument">
            <a:avLst/>
          </a:prstGeom>
          <a:gradFill flip="none" rotWithShape="1">
            <a:gsLst>
              <a:gs pos="68000">
                <a:srgbClr val="00B3E3">
                  <a:alpha val="61000"/>
                </a:srgbClr>
              </a:gs>
              <a:gs pos="33000">
                <a:schemeClr val="bg1">
                  <a:alpha val="27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D5D16-43E6-BB4E-800A-B9695A56E903}"/>
              </a:ext>
            </a:extLst>
          </p:cNvPr>
          <p:cNvSpPr>
            <a:spLocks noGrp="1"/>
          </p:cNvSpPr>
          <p:nvPr>
            <p:ph type="ctrTitle" hasCustomPrompt="1"/>
          </p:nvPr>
        </p:nvSpPr>
        <p:spPr>
          <a:xfrm>
            <a:off x="993057" y="1415844"/>
            <a:ext cx="10451691" cy="1585529"/>
          </a:xfrm>
        </p:spPr>
        <p:txBody>
          <a:bodyPr anchor="ctr">
            <a:normAutofit/>
          </a:bodyPr>
          <a:lstStyle>
            <a:lvl1pPr algn="ctr">
              <a:defRPr sz="4000">
                <a:solidFill>
                  <a:schemeClr val="tx1"/>
                </a:solidFill>
              </a:defRPr>
            </a:lvl1pPr>
          </a:lstStyle>
          <a:p>
            <a:r>
              <a:rPr lang="en-US" dirty="0"/>
              <a:t>Section Title</a:t>
            </a:r>
          </a:p>
        </p:txBody>
      </p:sp>
      <p:pic>
        <p:nvPicPr>
          <p:cNvPr id="7" name="Picture 6">
            <a:extLst>
              <a:ext uri="{FF2B5EF4-FFF2-40B4-BE49-F238E27FC236}">
                <a16:creationId xmlns:a16="http://schemas.microsoft.com/office/drawing/2014/main" id="{D0ED33D4-ABB0-164E-9B21-CB3BFFFBC9E9}"/>
              </a:ext>
            </a:extLst>
          </p:cNvPr>
          <p:cNvPicPr>
            <a:picLocks noChangeAspect="1"/>
          </p:cNvPicPr>
          <p:nvPr userDrawn="1"/>
        </p:nvPicPr>
        <p:blipFill>
          <a:blip r:embed="rId3"/>
          <a:stretch>
            <a:fillRect/>
          </a:stretch>
        </p:blipFill>
        <p:spPr>
          <a:xfrm>
            <a:off x="8819535" y="5586573"/>
            <a:ext cx="3062749" cy="842661"/>
          </a:xfrm>
          <a:prstGeom prst="rect">
            <a:avLst/>
          </a:prstGeom>
        </p:spPr>
      </p:pic>
      <p:sp>
        <p:nvSpPr>
          <p:cNvPr id="9" name="Freeform 8">
            <a:extLst>
              <a:ext uri="{FF2B5EF4-FFF2-40B4-BE49-F238E27FC236}">
                <a16:creationId xmlns:a16="http://schemas.microsoft.com/office/drawing/2014/main" id="{801F181B-284C-2C4B-A5E7-5EFCC4FBF186}"/>
              </a:ext>
            </a:extLst>
          </p:cNvPr>
          <p:cNvSpPr/>
          <p:nvPr userDrawn="1"/>
        </p:nvSpPr>
        <p:spPr>
          <a:xfrm>
            <a:off x="1" y="4203290"/>
            <a:ext cx="12192000" cy="1746096"/>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2A1D4DF7-D4EB-A44E-9E97-96D5A45693F3}"/>
              </a:ext>
            </a:extLst>
          </p:cNvPr>
          <p:cNvSpPr/>
          <p:nvPr userDrawn="1"/>
        </p:nvSpPr>
        <p:spPr>
          <a:xfrm>
            <a:off x="-19667" y="3429000"/>
            <a:ext cx="12192000" cy="2468730"/>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736CCF6-8C43-DF47-B35B-1A622EA5A4C9}"/>
              </a:ext>
            </a:extLst>
          </p:cNvPr>
          <p:cNvPicPr>
            <a:picLocks noChangeAspect="1"/>
          </p:cNvPicPr>
          <p:nvPr userDrawn="1"/>
        </p:nvPicPr>
        <p:blipFill>
          <a:blip r:embed="rId4">
            <a:biLevel thresh="25000"/>
          </a:blip>
          <a:stretch>
            <a:fillRect/>
          </a:stretch>
        </p:blipFill>
        <p:spPr>
          <a:xfrm>
            <a:off x="1364556" y="4788175"/>
            <a:ext cx="3876138" cy="818903"/>
          </a:xfrm>
          <a:prstGeom prst="rect">
            <a:avLst/>
          </a:prstGeom>
        </p:spPr>
      </p:pic>
    </p:spTree>
    <p:extLst>
      <p:ext uri="{BB962C8B-B14F-4D97-AF65-F5344CB8AC3E}">
        <p14:creationId xmlns:p14="http://schemas.microsoft.com/office/powerpoint/2010/main" val="381539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room filled with furniture and a large window&#10;&#10;Description automatically generated">
            <a:extLst>
              <a:ext uri="{FF2B5EF4-FFF2-40B4-BE49-F238E27FC236}">
                <a16:creationId xmlns:a16="http://schemas.microsoft.com/office/drawing/2014/main" id="{4365CF58-0C72-324F-9B06-01E6AA1D52E5}"/>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r="-81"/>
          <a:stretch/>
        </p:blipFill>
        <p:spPr>
          <a:xfrm>
            <a:off x="0" y="1139"/>
            <a:ext cx="12192000" cy="1735233"/>
          </a:xfrm>
          <a:prstGeom prst="flowChartDocument">
            <a:avLst/>
          </a:prstGeom>
        </p:spPr>
      </p:pic>
      <p:sp>
        <p:nvSpPr>
          <p:cNvPr id="15" name="Document 14">
            <a:extLst>
              <a:ext uri="{FF2B5EF4-FFF2-40B4-BE49-F238E27FC236}">
                <a16:creationId xmlns:a16="http://schemas.microsoft.com/office/drawing/2014/main" id="{535448BA-3CB4-634D-B498-318B069EEC3F}"/>
              </a:ext>
            </a:extLst>
          </p:cNvPr>
          <p:cNvSpPr/>
          <p:nvPr userDrawn="1"/>
        </p:nvSpPr>
        <p:spPr>
          <a:xfrm>
            <a:off x="0" y="-20087"/>
            <a:ext cx="12192000" cy="1756459"/>
          </a:xfrm>
          <a:prstGeom prst="flowChartDocument">
            <a:avLst/>
          </a:prstGeom>
          <a:gradFill flip="none" rotWithShape="1">
            <a:gsLst>
              <a:gs pos="68000">
                <a:srgbClr val="00B3E3">
                  <a:alpha val="61000"/>
                </a:srgbClr>
              </a:gs>
              <a:gs pos="33000">
                <a:schemeClr val="bg1">
                  <a:alpha val="27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F37FF0-ADB7-CC4C-AA7C-CFA0D88651F2}"/>
              </a:ext>
            </a:extLst>
          </p:cNvPr>
          <p:cNvSpPr>
            <a:spLocks noGrp="1"/>
          </p:cNvSpPr>
          <p:nvPr>
            <p:ph type="title"/>
          </p:nvPr>
        </p:nvSpPr>
        <p:spPr>
          <a:xfrm>
            <a:off x="427703" y="228600"/>
            <a:ext cx="11429999" cy="1124462"/>
          </a:xfrm>
        </p:spPr>
        <p:txBody>
          <a:bodyPr/>
          <a:lstStyle>
            <a:lvl1pPr algn="ct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BA804A-5DC5-044E-8DED-F03A98AB23E5}"/>
              </a:ext>
            </a:extLst>
          </p:cNvPr>
          <p:cNvSpPr>
            <a:spLocks noGrp="1"/>
          </p:cNvSpPr>
          <p:nvPr>
            <p:ph idx="1"/>
          </p:nvPr>
        </p:nvSpPr>
        <p:spPr>
          <a:xfrm>
            <a:off x="427703" y="1736372"/>
            <a:ext cx="11429999" cy="42817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A22D3A29-69AA-0E49-BD39-927B1554E75A}"/>
              </a:ext>
            </a:extLst>
          </p:cNvPr>
          <p:cNvPicPr>
            <a:picLocks noChangeAspect="1"/>
          </p:cNvPicPr>
          <p:nvPr userDrawn="1"/>
        </p:nvPicPr>
        <p:blipFill>
          <a:blip r:embed="rId3"/>
          <a:stretch>
            <a:fillRect/>
          </a:stretch>
        </p:blipFill>
        <p:spPr>
          <a:xfrm>
            <a:off x="10043652" y="6223033"/>
            <a:ext cx="1961536" cy="539681"/>
          </a:xfrm>
          <a:prstGeom prst="rect">
            <a:avLst/>
          </a:prstGeom>
        </p:spPr>
      </p:pic>
      <p:sp>
        <p:nvSpPr>
          <p:cNvPr id="12" name="Rectangle 11">
            <a:extLst>
              <a:ext uri="{FF2B5EF4-FFF2-40B4-BE49-F238E27FC236}">
                <a16:creationId xmlns:a16="http://schemas.microsoft.com/office/drawing/2014/main" id="{9D4067F3-3A4C-5E4A-B0DF-D371C0D46E82}"/>
              </a:ext>
            </a:extLst>
          </p:cNvPr>
          <p:cNvSpPr/>
          <p:nvPr userDrawn="1"/>
        </p:nvSpPr>
        <p:spPr>
          <a:xfrm>
            <a:off x="427703" y="6359254"/>
            <a:ext cx="9438968" cy="246221"/>
          </a:xfrm>
          <a:prstGeom prst="rect">
            <a:avLst/>
          </a:prstGeom>
        </p:spPr>
        <p:txBody>
          <a:bodyPr wrap="square">
            <a:spAutoFit/>
          </a:bodyPr>
          <a:lstStyle/>
          <a:p>
            <a:r>
              <a:rPr lang="en-US" sz="1000" dirty="0">
                <a:solidFill>
                  <a:schemeClr val="tx1">
                    <a:lumMod val="75000"/>
                    <a:lumOff val="25000"/>
                  </a:schemeClr>
                </a:solidFill>
                <a:effectLst/>
                <a:latin typeface="+mn-lt"/>
              </a:rPr>
              <a:t>© 2019 Goodman Manufacturing Company, L.P. Houston, Texas · USA · </a:t>
            </a:r>
            <a:r>
              <a:rPr lang="en-US" sz="1000" b="1" dirty="0" err="1">
                <a:solidFill>
                  <a:schemeClr val="tx1">
                    <a:lumMod val="75000"/>
                    <a:lumOff val="25000"/>
                  </a:schemeClr>
                </a:solidFill>
                <a:effectLst/>
                <a:latin typeface="+mn-lt"/>
              </a:rPr>
              <a:t>www.goodmanmfg.com</a:t>
            </a:r>
            <a:endParaRPr lang="en-US" sz="1000" b="1" dirty="0">
              <a:solidFill>
                <a:schemeClr val="tx1">
                  <a:lumMod val="75000"/>
                  <a:lumOff val="25000"/>
                </a:schemeClr>
              </a:solidFill>
              <a:effectLst/>
              <a:latin typeface="+mn-lt"/>
            </a:endParaRPr>
          </a:p>
        </p:txBody>
      </p:sp>
      <p:sp>
        <p:nvSpPr>
          <p:cNvPr id="20" name="Freeform 19">
            <a:extLst>
              <a:ext uri="{FF2B5EF4-FFF2-40B4-BE49-F238E27FC236}">
                <a16:creationId xmlns:a16="http://schemas.microsoft.com/office/drawing/2014/main" id="{7D1696A3-4ABE-7744-A875-CED91CF4FF92}"/>
              </a:ext>
            </a:extLst>
          </p:cNvPr>
          <p:cNvSpPr/>
          <p:nvPr userDrawn="1"/>
        </p:nvSpPr>
        <p:spPr>
          <a:xfrm>
            <a:off x="1" y="4203290"/>
            <a:ext cx="12192000" cy="1746096"/>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C63129B3-BA1C-8243-AB03-5E201CE1C38B}"/>
              </a:ext>
            </a:extLst>
          </p:cNvPr>
          <p:cNvSpPr/>
          <p:nvPr userDrawn="1"/>
        </p:nvSpPr>
        <p:spPr>
          <a:xfrm>
            <a:off x="-19667" y="3429000"/>
            <a:ext cx="12192000" cy="2468730"/>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descr="A room filled with furniture and a large window&#10;&#10;Description automatically generated">
            <a:extLst>
              <a:ext uri="{FF2B5EF4-FFF2-40B4-BE49-F238E27FC236}">
                <a16:creationId xmlns:a16="http://schemas.microsoft.com/office/drawing/2014/main" id="{956699C2-6C26-2C4E-807E-96896757F81A}"/>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3" t="17" r="88128" b="-17"/>
          <a:stretch/>
        </p:blipFill>
        <p:spPr>
          <a:xfrm>
            <a:off x="0" y="1139"/>
            <a:ext cx="1143000" cy="6855721"/>
          </a:xfrm>
          <a:prstGeom prst="rect">
            <a:avLst/>
          </a:prstGeom>
        </p:spPr>
      </p:pic>
      <p:sp>
        <p:nvSpPr>
          <p:cNvPr id="2" name="Title 1">
            <a:extLst>
              <a:ext uri="{FF2B5EF4-FFF2-40B4-BE49-F238E27FC236}">
                <a16:creationId xmlns:a16="http://schemas.microsoft.com/office/drawing/2014/main" id="{30F37FF0-ADB7-CC4C-AA7C-CFA0D88651F2}"/>
              </a:ext>
            </a:extLst>
          </p:cNvPr>
          <p:cNvSpPr>
            <a:spLocks noGrp="1"/>
          </p:cNvSpPr>
          <p:nvPr>
            <p:ph type="title"/>
          </p:nvPr>
        </p:nvSpPr>
        <p:spPr>
          <a:xfrm>
            <a:off x="1600200" y="152400"/>
            <a:ext cx="10182858" cy="1124462"/>
          </a:xfrm>
        </p:spPr>
        <p:txBody>
          <a:bodyPr/>
          <a:lstStyle>
            <a:lvl1pPr algn="ct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BA804A-5DC5-044E-8DED-F03A98AB23E5}"/>
              </a:ext>
            </a:extLst>
          </p:cNvPr>
          <p:cNvSpPr>
            <a:spLocks noGrp="1"/>
          </p:cNvSpPr>
          <p:nvPr>
            <p:ph idx="1"/>
          </p:nvPr>
        </p:nvSpPr>
        <p:spPr>
          <a:xfrm>
            <a:off x="1600200" y="1600200"/>
            <a:ext cx="10182858" cy="44178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A22D3A29-69AA-0E49-BD39-927B1554E75A}"/>
              </a:ext>
            </a:extLst>
          </p:cNvPr>
          <p:cNvPicPr>
            <a:picLocks noChangeAspect="1"/>
          </p:cNvPicPr>
          <p:nvPr userDrawn="1"/>
        </p:nvPicPr>
        <p:blipFill>
          <a:blip r:embed="rId3"/>
          <a:stretch>
            <a:fillRect/>
          </a:stretch>
        </p:blipFill>
        <p:spPr>
          <a:xfrm>
            <a:off x="10043652" y="6223033"/>
            <a:ext cx="1961536" cy="539681"/>
          </a:xfrm>
          <a:prstGeom prst="rect">
            <a:avLst/>
          </a:prstGeom>
        </p:spPr>
      </p:pic>
      <p:sp>
        <p:nvSpPr>
          <p:cNvPr id="12" name="Rectangle 11">
            <a:extLst>
              <a:ext uri="{FF2B5EF4-FFF2-40B4-BE49-F238E27FC236}">
                <a16:creationId xmlns:a16="http://schemas.microsoft.com/office/drawing/2014/main" id="{9D4067F3-3A4C-5E4A-B0DF-D371C0D46E82}"/>
              </a:ext>
            </a:extLst>
          </p:cNvPr>
          <p:cNvSpPr/>
          <p:nvPr userDrawn="1"/>
        </p:nvSpPr>
        <p:spPr>
          <a:xfrm>
            <a:off x="1905000" y="6400800"/>
            <a:ext cx="9438968" cy="246221"/>
          </a:xfrm>
          <a:prstGeom prst="rect">
            <a:avLst/>
          </a:prstGeom>
        </p:spPr>
        <p:txBody>
          <a:bodyPr wrap="square">
            <a:spAutoFit/>
          </a:bodyPr>
          <a:lstStyle/>
          <a:p>
            <a:r>
              <a:rPr lang="en-US" sz="1000" dirty="0">
                <a:solidFill>
                  <a:schemeClr val="tx1">
                    <a:lumMod val="75000"/>
                    <a:lumOff val="25000"/>
                  </a:schemeClr>
                </a:solidFill>
                <a:effectLst/>
                <a:latin typeface="+mn-lt"/>
              </a:rPr>
              <a:t>© 2019 Goodman Manufacturing Company, L.P. Houston, Texas · USA · </a:t>
            </a:r>
            <a:r>
              <a:rPr lang="en-US" sz="1000" b="1" dirty="0" err="1">
                <a:solidFill>
                  <a:schemeClr val="tx1">
                    <a:lumMod val="75000"/>
                    <a:lumOff val="25000"/>
                  </a:schemeClr>
                </a:solidFill>
                <a:effectLst/>
                <a:latin typeface="+mn-lt"/>
              </a:rPr>
              <a:t>www.goodmanmfg.com</a:t>
            </a:r>
            <a:endParaRPr lang="en-US" sz="1000" b="1" dirty="0">
              <a:solidFill>
                <a:schemeClr val="tx1">
                  <a:lumMod val="75000"/>
                  <a:lumOff val="25000"/>
                </a:schemeClr>
              </a:solidFill>
              <a:effectLst/>
              <a:latin typeface="+mn-lt"/>
            </a:endParaRPr>
          </a:p>
        </p:txBody>
      </p:sp>
      <p:sp>
        <p:nvSpPr>
          <p:cNvPr id="20" name="Freeform 19">
            <a:extLst>
              <a:ext uri="{FF2B5EF4-FFF2-40B4-BE49-F238E27FC236}">
                <a16:creationId xmlns:a16="http://schemas.microsoft.com/office/drawing/2014/main" id="{7D1696A3-4ABE-7744-A875-CED91CF4FF92}"/>
              </a:ext>
            </a:extLst>
          </p:cNvPr>
          <p:cNvSpPr/>
          <p:nvPr userDrawn="1"/>
        </p:nvSpPr>
        <p:spPr>
          <a:xfrm>
            <a:off x="1" y="4203290"/>
            <a:ext cx="12192000" cy="1746096"/>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C63129B3-BA1C-8243-AB03-5E201CE1C38B}"/>
              </a:ext>
            </a:extLst>
          </p:cNvPr>
          <p:cNvSpPr/>
          <p:nvPr userDrawn="1"/>
        </p:nvSpPr>
        <p:spPr>
          <a:xfrm>
            <a:off x="-19667" y="3429000"/>
            <a:ext cx="12192000" cy="2468730"/>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A3BC86-8205-8846-98A4-33DA8A1C3845}"/>
              </a:ext>
            </a:extLst>
          </p:cNvPr>
          <p:cNvSpPr/>
          <p:nvPr userDrawn="1"/>
        </p:nvSpPr>
        <p:spPr>
          <a:xfrm>
            <a:off x="-19669" y="0"/>
            <a:ext cx="1162669" cy="6950074"/>
          </a:xfrm>
          <a:prstGeom prst="rect">
            <a:avLst/>
          </a:prstGeom>
          <a:gradFill flip="none" rotWithShape="1">
            <a:gsLst>
              <a:gs pos="10000">
                <a:srgbClr val="00B3E3">
                  <a:lumMod val="96000"/>
                  <a:lumOff val="4000"/>
                  <a:alpha val="73000"/>
                </a:srgbClr>
              </a:gs>
              <a:gs pos="83000">
                <a:schemeClr val="bg1">
                  <a:alpha val="4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FAECA12-B386-744C-8B48-ECCD2332E75B}"/>
              </a:ext>
            </a:extLst>
          </p:cNvPr>
          <p:cNvPicPr>
            <a:picLocks noChangeAspect="1"/>
          </p:cNvPicPr>
          <p:nvPr userDrawn="1"/>
        </p:nvPicPr>
        <p:blipFill>
          <a:blip r:embed="rId4">
            <a:duotone>
              <a:schemeClr val="accent3">
                <a:shade val="45000"/>
                <a:satMod val="135000"/>
              </a:schemeClr>
              <a:prstClr val="white"/>
            </a:duotone>
          </a:blip>
          <a:stretch>
            <a:fillRect/>
          </a:stretch>
        </p:blipFill>
        <p:spPr>
          <a:xfrm>
            <a:off x="304800" y="2225372"/>
            <a:ext cx="605989" cy="4101247"/>
          </a:xfrm>
          <a:prstGeom prst="rect">
            <a:avLst/>
          </a:prstGeom>
        </p:spPr>
      </p:pic>
    </p:spTree>
    <p:extLst>
      <p:ext uri="{BB962C8B-B14F-4D97-AF65-F5344CB8AC3E}">
        <p14:creationId xmlns:p14="http://schemas.microsoft.com/office/powerpoint/2010/main" val="31794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erson sitting in a living room&#10;&#10;Description automatically generated">
            <a:extLst>
              <a:ext uri="{FF2B5EF4-FFF2-40B4-BE49-F238E27FC236}">
                <a16:creationId xmlns:a16="http://schemas.microsoft.com/office/drawing/2014/main" id="{124B9880-4582-B040-ADB2-51070570C1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135329"/>
          </a:xfrm>
          <a:prstGeom prst="flowChartDocument">
            <a:avLst/>
          </a:prstGeom>
        </p:spPr>
      </p:pic>
      <p:sp>
        <p:nvSpPr>
          <p:cNvPr id="7" name="Document 6">
            <a:extLst>
              <a:ext uri="{FF2B5EF4-FFF2-40B4-BE49-F238E27FC236}">
                <a16:creationId xmlns:a16="http://schemas.microsoft.com/office/drawing/2014/main" id="{5659DE56-1662-D34F-9379-B18A2522FF34}"/>
              </a:ext>
            </a:extLst>
          </p:cNvPr>
          <p:cNvSpPr/>
          <p:nvPr userDrawn="1"/>
        </p:nvSpPr>
        <p:spPr>
          <a:xfrm>
            <a:off x="0" y="1"/>
            <a:ext cx="12192000" cy="6135328"/>
          </a:xfrm>
          <a:prstGeom prst="flowChartDocument">
            <a:avLst/>
          </a:prstGeom>
          <a:gradFill flip="none" rotWithShape="1">
            <a:gsLst>
              <a:gs pos="68000">
                <a:srgbClr val="00B3E3">
                  <a:alpha val="61000"/>
                </a:srgbClr>
              </a:gs>
              <a:gs pos="33000">
                <a:schemeClr val="bg1">
                  <a:alpha val="27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642FE4D-9C81-E245-B4EA-EC4BDC00A051}"/>
              </a:ext>
            </a:extLst>
          </p:cNvPr>
          <p:cNvPicPr>
            <a:picLocks noChangeAspect="1"/>
          </p:cNvPicPr>
          <p:nvPr userDrawn="1"/>
        </p:nvPicPr>
        <p:blipFill>
          <a:blip r:embed="rId3">
            <a:biLevel thresh="25000"/>
          </a:blip>
          <a:stretch>
            <a:fillRect/>
          </a:stretch>
        </p:blipFill>
        <p:spPr>
          <a:xfrm>
            <a:off x="1364556" y="4788175"/>
            <a:ext cx="3876138" cy="818903"/>
          </a:xfrm>
          <a:prstGeom prst="rect">
            <a:avLst/>
          </a:prstGeom>
        </p:spPr>
      </p:pic>
      <p:pic>
        <p:nvPicPr>
          <p:cNvPr id="9" name="Picture 8">
            <a:extLst>
              <a:ext uri="{FF2B5EF4-FFF2-40B4-BE49-F238E27FC236}">
                <a16:creationId xmlns:a16="http://schemas.microsoft.com/office/drawing/2014/main" id="{BE45820D-736D-2040-8392-4EF405251C2E}"/>
              </a:ext>
            </a:extLst>
          </p:cNvPr>
          <p:cNvPicPr>
            <a:picLocks noChangeAspect="1"/>
          </p:cNvPicPr>
          <p:nvPr userDrawn="1"/>
        </p:nvPicPr>
        <p:blipFill>
          <a:blip r:embed="rId4"/>
          <a:stretch>
            <a:fillRect/>
          </a:stretch>
        </p:blipFill>
        <p:spPr>
          <a:xfrm>
            <a:off x="6233192" y="486527"/>
            <a:ext cx="5501608" cy="1513670"/>
          </a:xfrm>
          <a:prstGeom prst="rect">
            <a:avLst/>
          </a:prstGeom>
        </p:spPr>
      </p:pic>
      <p:grpSp>
        <p:nvGrpSpPr>
          <p:cNvPr id="14" name="Group 13">
            <a:extLst>
              <a:ext uri="{FF2B5EF4-FFF2-40B4-BE49-F238E27FC236}">
                <a16:creationId xmlns:a16="http://schemas.microsoft.com/office/drawing/2014/main" id="{5E684BE6-09CA-D346-8383-B6582E07BB06}"/>
              </a:ext>
            </a:extLst>
          </p:cNvPr>
          <p:cNvGrpSpPr/>
          <p:nvPr userDrawn="1"/>
        </p:nvGrpSpPr>
        <p:grpSpPr>
          <a:xfrm>
            <a:off x="-19667" y="3429000"/>
            <a:ext cx="12211668" cy="2520386"/>
            <a:chOff x="-19667" y="3429000"/>
            <a:chExt cx="12211668" cy="2520386"/>
          </a:xfrm>
        </p:grpSpPr>
        <p:sp>
          <p:nvSpPr>
            <p:cNvPr id="11" name="Freeform 10">
              <a:extLst>
                <a:ext uri="{FF2B5EF4-FFF2-40B4-BE49-F238E27FC236}">
                  <a16:creationId xmlns:a16="http://schemas.microsoft.com/office/drawing/2014/main" id="{0640A0C8-2DE4-D941-9BE8-EB43339AD0A2}"/>
                </a:ext>
              </a:extLst>
            </p:cNvPr>
            <p:cNvSpPr/>
            <p:nvPr userDrawn="1"/>
          </p:nvSpPr>
          <p:spPr>
            <a:xfrm>
              <a:off x="1" y="4203290"/>
              <a:ext cx="12192000" cy="1746096"/>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5CA1289-4724-824A-9291-B65A6A9928AB}"/>
                </a:ext>
              </a:extLst>
            </p:cNvPr>
            <p:cNvSpPr/>
            <p:nvPr userDrawn="1"/>
          </p:nvSpPr>
          <p:spPr>
            <a:xfrm>
              <a:off x="-19667" y="3429000"/>
              <a:ext cx="12192000" cy="2468730"/>
            </a:xfrm>
            <a:custGeom>
              <a:avLst/>
              <a:gdLst>
                <a:gd name="connsiteX0" fmla="*/ 0 w 12270659"/>
                <a:gd name="connsiteY0" fmla="*/ 1032387 h 1457520"/>
                <a:gd name="connsiteX1" fmla="*/ 1887794 w 12270659"/>
                <a:gd name="connsiteY1" fmla="*/ 1342103 h 1457520"/>
                <a:gd name="connsiteX2" fmla="*/ 4483510 w 12270659"/>
                <a:gd name="connsiteY2" fmla="*/ 1401096 h 1457520"/>
                <a:gd name="connsiteX3" fmla="*/ 8037871 w 12270659"/>
                <a:gd name="connsiteY3" fmla="*/ 560438 h 1457520"/>
                <a:gd name="connsiteX4" fmla="*/ 12270659 w 12270659"/>
                <a:gd name="connsiteY4" fmla="*/ 0 h 14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0659" h="1457520">
                  <a:moveTo>
                    <a:pt x="0" y="1032387"/>
                  </a:moveTo>
                  <a:cubicBezTo>
                    <a:pt x="570271" y="1156519"/>
                    <a:pt x="1140542" y="1280652"/>
                    <a:pt x="1887794" y="1342103"/>
                  </a:cubicBezTo>
                  <a:cubicBezTo>
                    <a:pt x="2635046" y="1403554"/>
                    <a:pt x="3458497" y="1531374"/>
                    <a:pt x="4483510" y="1401096"/>
                  </a:cubicBezTo>
                  <a:cubicBezTo>
                    <a:pt x="5508523" y="1270819"/>
                    <a:pt x="6740013" y="793954"/>
                    <a:pt x="8037871" y="560438"/>
                  </a:cubicBezTo>
                  <a:cubicBezTo>
                    <a:pt x="9335729" y="326922"/>
                    <a:pt x="10803194" y="163461"/>
                    <a:pt x="1227065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8090221-E12A-864A-B528-2B48E5B294A6}"/>
              </a:ext>
            </a:extLst>
          </p:cNvPr>
          <p:cNvSpPr/>
          <p:nvPr userDrawn="1"/>
        </p:nvSpPr>
        <p:spPr>
          <a:xfrm>
            <a:off x="881331" y="6359254"/>
            <a:ext cx="6096000" cy="246221"/>
          </a:xfrm>
          <a:prstGeom prst="rect">
            <a:avLst/>
          </a:prstGeom>
        </p:spPr>
        <p:txBody>
          <a:bodyPr>
            <a:spAutoFit/>
          </a:bodyPr>
          <a:lstStyle/>
          <a:p>
            <a:r>
              <a:rPr lang="en-US" sz="1000" dirty="0">
                <a:solidFill>
                  <a:schemeClr val="tx1">
                    <a:lumMod val="75000"/>
                    <a:lumOff val="25000"/>
                  </a:schemeClr>
                </a:solidFill>
                <a:effectLst/>
                <a:latin typeface="+mn-lt"/>
              </a:rPr>
              <a:t>© 2019 Goodman Manufacturing Company, L.P. Houston, Texas · USA · </a:t>
            </a:r>
            <a:r>
              <a:rPr lang="en-US" sz="1000" b="1" dirty="0" err="1">
                <a:solidFill>
                  <a:schemeClr val="tx1">
                    <a:lumMod val="75000"/>
                    <a:lumOff val="25000"/>
                  </a:schemeClr>
                </a:solidFill>
                <a:effectLst/>
                <a:latin typeface="+mn-lt"/>
              </a:rPr>
              <a:t>www.goodmanmfg.com</a:t>
            </a:r>
            <a:endParaRPr lang="en-US" sz="1000" b="1" dirty="0">
              <a:solidFill>
                <a:schemeClr val="tx1">
                  <a:lumMod val="75000"/>
                  <a:lumOff val="25000"/>
                </a:schemeClr>
              </a:solidFill>
              <a:effectLst/>
              <a:latin typeface="+mn-lt"/>
            </a:endParaRPr>
          </a:p>
        </p:txBody>
      </p:sp>
      <p:pic>
        <p:nvPicPr>
          <p:cNvPr id="5" name="Picture 4">
            <a:extLst>
              <a:ext uri="{FF2B5EF4-FFF2-40B4-BE49-F238E27FC236}">
                <a16:creationId xmlns:a16="http://schemas.microsoft.com/office/drawing/2014/main" id="{727C24CE-34ED-D744-9046-31C9D4B4E9A0}"/>
              </a:ext>
            </a:extLst>
          </p:cNvPr>
          <p:cNvPicPr>
            <a:picLocks noChangeAspect="1"/>
          </p:cNvPicPr>
          <p:nvPr userDrawn="1"/>
        </p:nvPicPr>
        <p:blipFill>
          <a:blip r:embed="rId5"/>
          <a:stretch>
            <a:fillRect/>
          </a:stretch>
        </p:blipFill>
        <p:spPr>
          <a:xfrm>
            <a:off x="6977331" y="5723215"/>
            <a:ext cx="5003800" cy="927100"/>
          </a:xfrm>
          <a:prstGeom prst="rect">
            <a:avLst/>
          </a:prstGeom>
        </p:spPr>
      </p:pic>
    </p:spTree>
    <p:extLst>
      <p:ext uri="{BB962C8B-B14F-4D97-AF65-F5344CB8AC3E}">
        <p14:creationId xmlns:p14="http://schemas.microsoft.com/office/powerpoint/2010/main" val="32491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22" presetClass="entr" presetSubtype="8"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731" b="23324"/>
          <a:stretch/>
        </p:blipFill>
        <p:spPr>
          <a:xfrm>
            <a:off x="0" y="0"/>
            <a:ext cx="12192000" cy="5740400"/>
          </a:xfrm>
          <a:custGeom>
            <a:avLst/>
            <a:gdLst>
              <a:gd name="connsiteX0" fmla="*/ 0 w 12192000"/>
              <a:gd name="connsiteY0" fmla="*/ 0 h 2762054"/>
              <a:gd name="connsiteX1" fmla="*/ 12192000 w 12192000"/>
              <a:gd name="connsiteY1" fmla="*/ 0 h 2762054"/>
              <a:gd name="connsiteX2" fmla="*/ 12192000 w 12192000"/>
              <a:gd name="connsiteY2" fmla="*/ 2762054 h 2762054"/>
              <a:gd name="connsiteX3" fmla="*/ 0 w 12192000"/>
              <a:gd name="connsiteY3" fmla="*/ 2762054 h 2762054"/>
            </a:gdLst>
            <a:ahLst/>
            <a:cxnLst>
              <a:cxn ang="0">
                <a:pos x="connsiteX0" y="connsiteY0"/>
              </a:cxn>
              <a:cxn ang="0">
                <a:pos x="connsiteX1" y="connsiteY1"/>
              </a:cxn>
              <a:cxn ang="0">
                <a:pos x="connsiteX2" y="connsiteY2"/>
              </a:cxn>
              <a:cxn ang="0">
                <a:pos x="connsiteX3" y="connsiteY3"/>
              </a:cxn>
            </a:cxnLst>
            <a:rect l="l" t="t" r="r" b="b"/>
            <a:pathLst>
              <a:path w="12192000" h="2762054">
                <a:moveTo>
                  <a:pt x="0" y="0"/>
                </a:moveTo>
                <a:lnTo>
                  <a:pt x="12192000" y="0"/>
                </a:lnTo>
                <a:lnTo>
                  <a:pt x="12192000" y="2762054"/>
                </a:lnTo>
                <a:lnTo>
                  <a:pt x="0" y="2762054"/>
                </a:lnTo>
                <a:close/>
              </a:path>
            </a:pathLst>
          </a:custGeom>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4457"/>
          <a:stretch/>
        </p:blipFill>
        <p:spPr bwMode="auto">
          <a:xfrm>
            <a:off x="8020253" y="5646095"/>
            <a:ext cx="3977203" cy="112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01075" y="6010542"/>
            <a:ext cx="4067727" cy="39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2548" y="0"/>
            <a:ext cx="12189453" cy="5740400"/>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3" name="Rectangle 2"/>
          <p:cNvSpPr/>
          <p:nvPr userDrawn="1"/>
        </p:nvSpPr>
        <p:spPr>
          <a:xfrm>
            <a:off x="-48683" y="2260600"/>
            <a:ext cx="5856651"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p:txBody>
      </p:sp>
      <p:pic>
        <p:nvPicPr>
          <p:cNvPr id="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41214" y="2447628"/>
            <a:ext cx="4962103" cy="84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85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ckground Mid-section">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3481" t="34148" r="1874" b="28795"/>
          <a:stretch/>
        </p:blipFill>
        <p:spPr>
          <a:xfrm>
            <a:off x="0" y="1316765"/>
            <a:ext cx="12192000" cy="3570515"/>
          </a:xfrm>
          <a:custGeom>
            <a:avLst/>
            <a:gdLst>
              <a:gd name="connsiteX0" fmla="*/ 0 w 12192000"/>
              <a:gd name="connsiteY0" fmla="*/ 0 h 2762054"/>
              <a:gd name="connsiteX1" fmla="*/ 12192000 w 12192000"/>
              <a:gd name="connsiteY1" fmla="*/ 0 h 2762054"/>
              <a:gd name="connsiteX2" fmla="*/ 12192000 w 12192000"/>
              <a:gd name="connsiteY2" fmla="*/ 2762054 h 2762054"/>
              <a:gd name="connsiteX3" fmla="*/ 0 w 12192000"/>
              <a:gd name="connsiteY3" fmla="*/ 2762054 h 2762054"/>
            </a:gdLst>
            <a:ahLst/>
            <a:cxnLst>
              <a:cxn ang="0">
                <a:pos x="connsiteX0" y="connsiteY0"/>
              </a:cxn>
              <a:cxn ang="0">
                <a:pos x="connsiteX1" y="connsiteY1"/>
              </a:cxn>
              <a:cxn ang="0">
                <a:pos x="connsiteX2" y="connsiteY2"/>
              </a:cxn>
              <a:cxn ang="0">
                <a:pos x="connsiteX3" y="connsiteY3"/>
              </a:cxn>
            </a:cxnLst>
            <a:rect l="l" t="t" r="r" b="b"/>
            <a:pathLst>
              <a:path w="12192000" h="2762054">
                <a:moveTo>
                  <a:pt x="0" y="0"/>
                </a:moveTo>
                <a:lnTo>
                  <a:pt x="12192000" y="0"/>
                </a:lnTo>
                <a:lnTo>
                  <a:pt x="12192000" y="2762054"/>
                </a:lnTo>
                <a:lnTo>
                  <a:pt x="0" y="2762054"/>
                </a:lnTo>
                <a:close/>
              </a:path>
            </a:pathLst>
          </a:custGeom>
        </p:spPr>
      </p:pic>
      <p:sp>
        <p:nvSpPr>
          <p:cNvPr id="19" name="Rectangle 18"/>
          <p:cNvSpPr/>
          <p:nvPr userDrawn="1"/>
        </p:nvSpPr>
        <p:spPr>
          <a:xfrm>
            <a:off x="-48683" y="1322340"/>
            <a:ext cx="12240683" cy="3559365"/>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16" name="Text Placeholder 20"/>
          <p:cNvSpPr>
            <a:spLocks noGrp="1"/>
          </p:cNvSpPr>
          <p:nvPr>
            <p:ph type="body" sz="quarter" idx="22" hasCustomPrompt="1"/>
          </p:nvPr>
        </p:nvSpPr>
        <p:spPr>
          <a:xfrm>
            <a:off x="1752600" y="1700810"/>
            <a:ext cx="8839200" cy="1195481"/>
          </a:xfrm>
        </p:spPr>
        <p:txBody>
          <a:bodyPr anchor="ctr">
            <a:noAutofit/>
          </a:bodyPr>
          <a:lstStyle>
            <a:lvl1pPr marL="0" indent="0" algn="ctr">
              <a:buNone/>
              <a:defRPr sz="4800" b="1" baseline="0">
                <a:solidFill>
                  <a:schemeClr val="bg1"/>
                </a:solidFill>
                <a:latin typeface="+mj-lt"/>
              </a:defRPr>
            </a:lvl1pPr>
          </a:lstStyle>
          <a:p>
            <a:pPr lvl="0"/>
            <a:r>
              <a:rPr lang="en-US" dirty="0"/>
              <a:t>PRESENTER’S NAME</a:t>
            </a:r>
          </a:p>
        </p:txBody>
      </p:sp>
      <p:sp>
        <p:nvSpPr>
          <p:cNvPr id="2" name="Title 1"/>
          <p:cNvSpPr>
            <a:spLocks noGrp="1"/>
          </p:cNvSpPr>
          <p:nvPr>
            <p:ph type="title" hasCustomPrompt="1"/>
          </p:nvPr>
        </p:nvSpPr>
        <p:spPr>
          <a:xfrm>
            <a:off x="1676400" y="2975021"/>
            <a:ext cx="8991600" cy="1325563"/>
          </a:xfrm>
        </p:spPr>
        <p:txBody>
          <a:bodyPr>
            <a:normAutofit/>
          </a:bodyPr>
          <a:lstStyle>
            <a:lvl1pPr algn="ctr">
              <a:defRPr sz="2700" b="1">
                <a:solidFill>
                  <a:schemeClr val="bg1"/>
                </a:solidFill>
              </a:defRPr>
            </a:lvl1pPr>
          </a:lstStyle>
          <a:p>
            <a:r>
              <a:rPr lang="en-US" dirty="0"/>
              <a:t>PRESENTER’S TITLE</a:t>
            </a:r>
          </a:p>
        </p:txBody>
      </p:sp>
      <p:sp>
        <p:nvSpPr>
          <p:cNvPr id="8" name="Rectangle 7"/>
          <p:cNvSpPr/>
          <p:nvPr userDrawn="1"/>
        </p:nvSpPr>
        <p:spPr>
          <a:xfrm rot="5400000" flipH="1">
            <a:off x="6127918" y="2978028"/>
            <a:ext cx="88569" cy="296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900" dirty="0">
              <a:solidFill>
                <a:prstClr val="white"/>
              </a:solidFill>
            </a:endParaRP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0400" y="5257802"/>
            <a:ext cx="3587448" cy="99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3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ackground Mid-section">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t="29806" b="31042"/>
          <a:stretch/>
        </p:blipFill>
        <p:spPr>
          <a:xfrm>
            <a:off x="0" y="1465945"/>
            <a:ext cx="12192000" cy="3570515"/>
          </a:xfrm>
          <a:custGeom>
            <a:avLst/>
            <a:gdLst>
              <a:gd name="connsiteX0" fmla="*/ 0 w 12192000"/>
              <a:gd name="connsiteY0" fmla="*/ 0 h 2762054"/>
              <a:gd name="connsiteX1" fmla="*/ 12192000 w 12192000"/>
              <a:gd name="connsiteY1" fmla="*/ 0 h 2762054"/>
              <a:gd name="connsiteX2" fmla="*/ 12192000 w 12192000"/>
              <a:gd name="connsiteY2" fmla="*/ 2762054 h 2762054"/>
              <a:gd name="connsiteX3" fmla="*/ 0 w 12192000"/>
              <a:gd name="connsiteY3" fmla="*/ 2762054 h 2762054"/>
            </a:gdLst>
            <a:ahLst/>
            <a:cxnLst>
              <a:cxn ang="0">
                <a:pos x="connsiteX0" y="connsiteY0"/>
              </a:cxn>
              <a:cxn ang="0">
                <a:pos x="connsiteX1" y="connsiteY1"/>
              </a:cxn>
              <a:cxn ang="0">
                <a:pos x="connsiteX2" y="connsiteY2"/>
              </a:cxn>
              <a:cxn ang="0">
                <a:pos x="connsiteX3" y="connsiteY3"/>
              </a:cxn>
            </a:cxnLst>
            <a:rect l="l" t="t" r="r" b="b"/>
            <a:pathLst>
              <a:path w="12192000" h="2762054">
                <a:moveTo>
                  <a:pt x="0" y="0"/>
                </a:moveTo>
                <a:lnTo>
                  <a:pt x="12192000" y="0"/>
                </a:lnTo>
                <a:lnTo>
                  <a:pt x="12192000" y="2762054"/>
                </a:lnTo>
                <a:lnTo>
                  <a:pt x="0" y="2762054"/>
                </a:lnTo>
                <a:close/>
              </a:path>
            </a:pathLst>
          </a:custGeom>
        </p:spPr>
      </p:pic>
      <p:sp>
        <p:nvSpPr>
          <p:cNvPr id="19" name="Rectangle 18"/>
          <p:cNvSpPr/>
          <p:nvPr userDrawn="1"/>
        </p:nvSpPr>
        <p:spPr>
          <a:xfrm>
            <a:off x="-33637" y="1477095"/>
            <a:ext cx="12225639" cy="3559365"/>
          </a:xfrm>
          <a:prstGeom prst="rect">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16" name="Text Placeholder 20"/>
          <p:cNvSpPr>
            <a:spLocks noGrp="1"/>
          </p:cNvSpPr>
          <p:nvPr>
            <p:ph type="body" sz="quarter" idx="22" hasCustomPrompt="1"/>
          </p:nvPr>
        </p:nvSpPr>
        <p:spPr>
          <a:xfrm>
            <a:off x="1752600" y="2538321"/>
            <a:ext cx="8839200" cy="1195481"/>
          </a:xfrm>
        </p:spPr>
        <p:txBody>
          <a:bodyPr anchor="ctr">
            <a:noAutofit/>
          </a:bodyPr>
          <a:lstStyle>
            <a:lvl1pPr marL="0" indent="0" algn="ctr">
              <a:buNone/>
              <a:defRPr sz="4800" b="1" baseline="0">
                <a:solidFill>
                  <a:schemeClr val="bg1"/>
                </a:solidFill>
                <a:latin typeface="+mj-lt"/>
              </a:defRPr>
            </a:lvl1pPr>
          </a:lstStyle>
          <a:p>
            <a:pPr lvl="0"/>
            <a:r>
              <a:rPr lang="en-US" dirty="0"/>
              <a:t>SECTION TITLE</a:t>
            </a:r>
          </a:p>
        </p:txBody>
      </p:sp>
      <p:sp>
        <p:nvSpPr>
          <p:cNvPr id="8" name="Rectangle 7"/>
          <p:cNvSpPr/>
          <p:nvPr userDrawn="1"/>
        </p:nvSpPr>
        <p:spPr>
          <a:xfrm rot="5400000" flipH="1">
            <a:off x="6127918" y="2499848"/>
            <a:ext cx="88569" cy="296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900" dirty="0">
              <a:solidFill>
                <a:prstClr val="white"/>
              </a:solidFill>
            </a:endParaRP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0400" y="5257802"/>
            <a:ext cx="3587448" cy="99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7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Background Mid-section">
    <p:spTree>
      <p:nvGrpSpPr>
        <p:cNvPr id="1" name=""/>
        <p:cNvGrpSpPr/>
        <p:nvPr/>
      </p:nvGrpSpPr>
      <p:grpSpPr>
        <a:xfrm>
          <a:off x="0" y="0"/>
          <a:ext cx="0" cy="0"/>
          <a:chOff x="0" y="0"/>
          <a:chExt cx="0" cy="0"/>
        </a:xfrm>
      </p:grpSpPr>
      <p:sp>
        <p:nvSpPr>
          <p:cNvPr id="11" name="Rectangle 10"/>
          <p:cNvSpPr/>
          <p:nvPr userDrawn="1"/>
        </p:nvSpPr>
        <p:spPr>
          <a:xfrm>
            <a:off x="0" y="0"/>
            <a:ext cx="12192000" cy="1028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a:endParaRPr lang="en-US" sz="1200" dirty="0">
              <a:solidFill>
                <a:prstClr val="white"/>
              </a:solidFill>
            </a:endParaRPr>
          </a:p>
        </p:txBody>
      </p:sp>
      <p:sp>
        <p:nvSpPr>
          <p:cNvPr id="16" name="Text Placeholder 20"/>
          <p:cNvSpPr>
            <a:spLocks noGrp="1"/>
          </p:cNvSpPr>
          <p:nvPr>
            <p:ph type="body" sz="quarter" idx="22" hasCustomPrompt="1"/>
          </p:nvPr>
        </p:nvSpPr>
        <p:spPr>
          <a:xfrm>
            <a:off x="457200" y="158784"/>
            <a:ext cx="11277600" cy="677928"/>
          </a:xfrm>
        </p:spPr>
        <p:txBody>
          <a:bodyPr anchor="ctr">
            <a:noAutofit/>
          </a:bodyPr>
          <a:lstStyle>
            <a:lvl1pPr marL="0" indent="0" algn="ctr">
              <a:buNone/>
              <a:defRPr sz="3200" b="1">
                <a:solidFill>
                  <a:schemeClr val="bg1"/>
                </a:solidFill>
                <a:latin typeface="+mj-lt"/>
              </a:defRPr>
            </a:lvl1pPr>
          </a:lstStyle>
          <a:p>
            <a:pPr lvl="0"/>
            <a:r>
              <a:rPr lang="en-US" dirty="0"/>
              <a:t>Your Title Here</a:t>
            </a:r>
          </a:p>
        </p:txBody>
      </p:sp>
      <p:sp>
        <p:nvSpPr>
          <p:cNvPr id="5" name="Text Placeholder 4"/>
          <p:cNvSpPr>
            <a:spLocks noGrp="1"/>
          </p:cNvSpPr>
          <p:nvPr>
            <p:ph type="body" sz="quarter" idx="23"/>
          </p:nvPr>
        </p:nvSpPr>
        <p:spPr>
          <a:xfrm>
            <a:off x="406400" y="1508788"/>
            <a:ext cx="11379200" cy="4561813"/>
          </a:xfrm>
        </p:spPr>
        <p:txBody>
          <a:bodyPr>
            <a:normAutofit/>
          </a:bodyPr>
          <a:lstStyle>
            <a:lvl1pPr marL="0" indent="0">
              <a:buFontTx/>
              <a:buNone/>
              <a:defRPr sz="2700"/>
            </a:lvl1pPr>
            <a:lvl2pPr marL="1066747" indent="-457178">
              <a:buFont typeface="Wingdings" panose="05000000000000000000" pitchFamily="2" charset="2"/>
              <a:buChar char="§"/>
              <a:defRPr sz="2700"/>
            </a:lvl2pPr>
            <a:lvl3pPr marL="1676317" indent="-457178">
              <a:buFont typeface="Wingdings" panose="05000000000000000000" pitchFamily="2" charset="2"/>
              <a:buChar char="§"/>
              <a:defRPr sz="2700"/>
            </a:lvl3pPr>
            <a:lvl4pPr marL="2285886" indent="-457178">
              <a:buFont typeface="Wingdings" panose="05000000000000000000" pitchFamily="2" charset="2"/>
              <a:buChar char="§"/>
              <a:defRPr sz="2700"/>
            </a:lvl4pPr>
            <a:lvl5pPr marL="2895456" indent="-457178">
              <a:buFont typeface="Wingdings" panose="05000000000000000000" pitchFamily="2" charset="2"/>
              <a:buChar char="§"/>
              <a:defRPr sz="2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77828" y="6070602"/>
            <a:ext cx="2336800" cy="64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73235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E7062-53C2-9C44-83A6-228B61AE2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C8A48DB-9AA0-7149-84EE-7B28FC173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4213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ctr"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121917" tIns="60958" rIns="121917" bIns="6095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21917" tIns="60958" rIns="121917" bIns="6095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55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p:hf sldNum="0" hdr="0" ftr="0" dt="0"/>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Filtration – Wide Array of Options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477" y="1150379"/>
            <a:ext cx="2294886" cy="362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M:\Staff\Kenny Wiewiora\Thom's hard drive\Clean Comfort graphics_pictures\Clean Comfort products\CC-FILTRATION\AM1120255RA-Left-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247" y="3429000"/>
            <a:ext cx="4155611" cy="2968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Staff\Kenny Wiewiora\Thom's hard drive\Clean Comfort graphics_pictures\Clean Comfort products\CC-FILTRATION\AM1128435PP_Right_H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150379"/>
            <a:ext cx="4371503" cy="31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1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Filtration – Pressure Drop MERV 11 &amp; 13</a:t>
            </a:r>
          </a:p>
        </p:txBody>
      </p:sp>
      <p:sp>
        <p:nvSpPr>
          <p:cNvPr id="4" name="Rounded Rectangle 3"/>
          <p:cNvSpPr/>
          <p:nvPr/>
        </p:nvSpPr>
        <p:spPr>
          <a:xfrm>
            <a:off x="5334000" y="1752601"/>
            <a:ext cx="6277852" cy="762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400" b="1" dirty="0">
              <a:solidFill>
                <a:srgbClr val="00B3E3"/>
              </a:solidFill>
            </a:endParaRPr>
          </a:p>
        </p:txBody>
      </p:sp>
      <p:pic>
        <p:nvPicPr>
          <p:cNvPr id="9" name="Picture 8" descr="A close up of a map&#10;&#10;Description automatically generated">
            <a:extLst>
              <a:ext uri="{FF2B5EF4-FFF2-40B4-BE49-F238E27FC236}">
                <a16:creationId xmlns:a16="http://schemas.microsoft.com/office/drawing/2014/main" id="{4DAC81F2-3048-43F7-96C0-A7627BBC0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13381"/>
            <a:ext cx="5976843" cy="5596432"/>
          </a:xfrm>
          <a:prstGeom prst="rect">
            <a:avLst/>
          </a:prstGeom>
        </p:spPr>
      </p:pic>
      <p:pic>
        <p:nvPicPr>
          <p:cNvPr id="10" name="Picture 9">
            <a:extLst>
              <a:ext uri="{FF2B5EF4-FFF2-40B4-BE49-F238E27FC236}">
                <a16:creationId xmlns:a16="http://schemas.microsoft.com/office/drawing/2014/main" id="{B5FD67CB-E160-4501-8E3E-84A6DB3B0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043" y="1262722"/>
            <a:ext cx="4480560" cy="4480560"/>
          </a:xfrm>
          <a:prstGeom prst="rect">
            <a:avLst/>
          </a:prstGeom>
        </p:spPr>
      </p:pic>
    </p:spTree>
    <p:extLst>
      <p:ext uri="{BB962C8B-B14F-4D97-AF65-F5344CB8AC3E}">
        <p14:creationId xmlns:p14="http://schemas.microsoft.com/office/powerpoint/2010/main" val="161463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3F26-EBFE-4864-BA8B-6B3B1EC4C766}"/>
              </a:ext>
            </a:extLst>
          </p:cNvPr>
          <p:cNvSpPr>
            <a:spLocks noGrp="1"/>
          </p:cNvSpPr>
          <p:nvPr>
            <p:ph type="title"/>
          </p:nvPr>
        </p:nvSpPr>
        <p:spPr/>
        <p:txBody>
          <a:bodyPr/>
          <a:lstStyle/>
          <a:p>
            <a:r>
              <a:rPr lang="en-US" dirty="0"/>
              <a:t>Filtration - MERV</a:t>
            </a:r>
          </a:p>
        </p:txBody>
      </p:sp>
      <p:sp>
        <p:nvSpPr>
          <p:cNvPr id="3" name="Content Placeholder 2">
            <a:extLst>
              <a:ext uri="{FF2B5EF4-FFF2-40B4-BE49-F238E27FC236}">
                <a16:creationId xmlns:a16="http://schemas.microsoft.com/office/drawing/2014/main" id="{FC8C2188-C8C3-4212-96A6-6AD2FFBDCC0E}"/>
              </a:ext>
            </a:extLst>
          </p:cNvPr>
          <p:cNvSpPr>
            <a:spLocks noGrp="1"/>
          </p:cNvSpPr>
          <p:nvPr>
            <p:ph idx="1"/>
          </p:nvPr>
        </p:nvSpPr>
        <p:spPr/>
        <p:txBody>
          <a:bodyPr/>
          <a:lstStyle/>
          <a:p>
            <a:r>
              <a:rPr lang="en-US" dirty="0"/>
              <a:t>Why MERV matters</a:t>
            </a:r>
          </a:p>
        </p:txBody>
      </p:sp>
      <p:pic>
        <p:nvPicPr>
          <p:cNvPr id="5" name="Picture 4" descr="A screenshot of a cell phone&#10;&#10;Description automatically generated">
            <a:extLst>
              <a:ext uri="{FF2B5EF4-FFF2-40B4-BE49-F238E27FC236}">
                <a16:creationId xmlns:a16="http://schemas.microsoft.com/office/drawing/2014/main" id="{512ACA7E-C051-4B6F-927E-8ED6AE672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2035021"/>
            <a:ext cx="6591300" cy="4361218"/>
          </a:xfrm>
          <a:prstGeom prst="rect">
            <a:avLst/>
          </a:prstGeom>
        </p:spPr>
      </p:pic>
    </p:spTree>
    <p:extLst>
      <p:ext uri="{BB962C8B-B14F-4D97-AF65-F5344CB8AC3E}">
        <p14:creationId xmlns:p14="http://schemas.microsoft.com/office/powerpoint/2010/main" val="388071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14400"/>
            <a:ext cx="5769254" cy="5432146"/>
          </a:xfrm>
          <a:prstGeom prst="rect">
            <a:avLst/>
          </a:prstGeom>
        </p:spPr>
      </p:pic>
      <p:sp>
        <p:nvSpPr>
          <p:cNvPr id="2" name="Title 1"/>
          <p:cNvSpPr>
            <a:spLocks noGrp="1"/>
          </p:cNvSpPr>
          <p:nvPr>
            <p:ph type="title"/>
          </p:nvPr>
        </p:nvSpPr>
        <p:spPr/>
        <p:txBody>
          <a:bodyPr/>
          <a:lstStyle/>
          <a:p>
            <a:r>
              <a:rPr lang="en-US" dirty="0"/>
              <a:t>Purification - Air vs. Coil</a:t>
            </a:r>
          </a:p>
        </p:txBody>
      </p:sp>
      <p:sp>
        <p:nvSpPr>
          <p:cNvPr id="4" name="Content Placeholder 3"/>
          <p:cNvSpPr>
            <a:spLocks noGrp="1"/>
          </p:cNvSpPr>
          <p:nvPr>
            <p:ph idx="1"/>
          </p:nvPr>
        </p:nvSpPr>
        <p:spPr>
          <a:xfrm>
            <a:off x="1600200" y="1600200"/>
            <a:ext cx="4114800" cy="4417899"/>
          </a:xfrm>
        </p:spPr>
        <p:txBody>
          <a:bodyPr>
            <a:normAutofit/>
          </a:bodyPr>
          <a:lstStyle/>
          <a:p>
            <a:r>
              <a:rPr lang="en-US" b="1" dirty="0">
                <a:solidFill>
                  <a:schemeClr val="tx1"/>
                </a:solidFill>
              </a:rPr>
              <a:t>Air Purifier</a:t>
            </a:r>
          </a:p>
          <a:p>
            <a:pPr marL="1028700" lvl="1" indent="-342900"/>
            <a:r>
              <a:rPr lang="en-US" dirty="0">
                <a:solidFill>
                  <a:schemeClr val="tx1"/>
                </a:solidFill>
              </a:rPr>
              <a:t>Short exposure time</a:t>
            </a:r>
          </a:p>
          <a:p>
            <a:pPr marL="1028700" lvl="1" indent="-342900"/>
            <a:r>
              <a:rPr lang="en-US" dirty="0">
                <a:solidFill>
                  <a:schemeClr val="tx1"/>
                </a:solidFill>
              </a:rPr>
              <a:t>Continuous disinfection of </a:t>
            </a:r>
            <a:r>
              <a:rPr lang="en-US" u="sng" dirty="0">
                <a:solidFill>
                  <a:schemeClr val="tx1"/>
                </a:solidFill>
              </a:rPr>
              <a:t>circulated air in the home</a:t>
            </a:r>
          </a:p>
          <a:p>
            <a:pPr marL="1028700" lvl="1" indent="-342900">
              <a:spcBef>
                <a:spcPts val="1000"/>
              </a:spcBef>
            </a:pPr>
            <a:endParaRPr lang="en-US" b="1" dirty="0">
              <a:solidFill>
                <a:schemeClr val="tx1"/>
              </a:solidFill>
            </a:endParaRPr>
          </a:p>
          <a:p>
            <a:pPr marL="342900" indent="-342900"/>
            <a:r>
              <a:rPr lang="en-US" b="1" dirty="0">
                <a:solidFill>
                  <a:schemeClr val="tx1"/>
                </a:solidFill>
              </a:rPr>
              <a:t>Coil Purifier</a:t>
            </a:r>
          </a:p>
          <a:p>
            <a:pPr marL="1028700" lvl="1" indent="-342900">
              <a:spcBef>
                <a:spcPts val="1000"/>
              </a:spcBef>
            </a:pPr>
            <a:r>
              <a:rPr lang="en-US" dirty="0">
                <a:solidFill>
                  <a:schemeClr val="tx1"/>
                </a:solidFill>
              </a:rPr>
              <a:t>Long exposure time</a:t>
            </a:r>
          </a:p>
          <a:p>
            <a:pPr marL="1028700" lvl="1" indent="-342900">
              <a:spcBef>
                <a:spcPts val="1000"/>
              </a:spcBef>
            </a:pPr>
            <a:r>
              <a:rPr lang="en-US" dirty="0">
                <a:solidFill>
                  <a:schemeClr val="tx1"/>
                </a:solidFill>
              </a:rPr>
              <a:t>Continuous disinfection of </a:t>
            </a:r>
            <a:r>
              <a:rPr lang="en-US" u="sng" dirty="0">
                <a:solidFill>
                  <a:schemeClr val="tx1"/>
                </a:solidFill>
              </a:rPr>
              <a:t>evaporator coil</a:t>
            </a:r>
          </a:p>
        </p:txBody>
      </p:sp>
    </p:spTree>
    <p:extLst>
      <p:ext uri="{BB962C8B-B14F-4D97-AF65-F5344CB8AC3E}">
        <p14:creationId xmlns:p14="http://schemas.microsoft.com/office/powerpoint/2010/main" val="262279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Comfort UC18S Series – Coil Purification</a:t>
            </a:r>
          </a:p>
        </p:txBody>
      </p:sp>
      <p:sp>
        <p:nvSpPr>
          <p:cNvPr id="3" name="Content Placeholder 2"/>
          <p:cNvSpPr>
            <a:spLocks noGrp="1"/>
          </p:cNvSpPr>
          <p:nvPr>
            <p:ph idx="1"/>
          </p:nvPr>
        </p:nvSpPr>
        <p:spPr>
          <a:xfrm>
            <a:off x="1447800" y="1295400"/>
            <a:ext cx="4419600" cy="4417899"/>
          </a:xfrm>
        </p:spPr>
        <p:txBody>
          <a:bodyPr>
            <a:normAutofit fontScale="92500" lnSpcReduction="20000"/>
          </a:bodyPr>
          <a:lstStyle/>
          <a:p>
            <a:pPr>
              <a:lnSpc>
                <a:spcPct val="100000"/>
              </a:lnSpc>
            </a:pPr>
            <a:r>
              <a:rPr lang="en-US" b="1" dirty="0">
                <a:solidFill>
                  <a:schemeClr val="tx1"/>
                </a:solidFill>
              </a:rPr>
              <a:t>UC18S15-24B “Premium”</a:t>
            </a:r>
          </a:p>
          <a:p>
            <a:pPr marL="1028700" lvl="1" indent="-342900">
              <a:lnSpc>
                <a:spcPct val="100000"/>
              </a:lnSpc>
            </a:pPr>
            <a:r>
              <a:rPr lang="en-US" dirty="0">
                <a:solidFill>
                  <a:schemeClr val="tx1"/>
                </a:solidFill>
              </a:rPr>
              <a:t>2 yr. Lamp, 7 yr. ballast</a:t>
            </a:r>
          </a:p>
          <a:p>
            <a:pPr marL="1028700" lvl="1" indent="-342900">
              <a:lnSpc>
                <a:spcPct val="100000"/>
              </a:lnSpc>
            </a:pPr>
            <a:r>
              <a:rPr lang="en-US" dirty="0">
                <a:solidFill>
                  <a:schemeClr val="tx1"/>
                </a:solidFill>
              </a:rPr>
              <a:t>Lamp Shield</a:t>
            </a:r>
          </a:p>
          <a:p>
            <a:pPr marL="1028700" lvl="1" indent="-342900">
              <a:lnSpc>
                <a:spcPct val="100000"/>
              </a:lnSpc>
            </a:pPr>
            <a:r>
              <a:rPr lang="en-US" dirty="0">
                <a:solidFill>
                  <a:schemeClr val="tx1"/>
                </a:solidFill>
              </a:rPr>
              <a:t>15-inch lamp</a:t>
            </a:r>
          </a:p>
          <a:p>
            <a:pPr marL="1028700" lvl="1" indent="-342900">
              <a:lnSpc>
                <a:spcPct val="100000"/>
              </a:lnSpc>
            </a:pPr>
            <a:r>
              <a:rPr lang="en-US" dirty="0">
                <a:solidFill>
                  <a:schemeClr val="tx1"/>
                </a:solidFill>
              </a:rPr>
              <a:t>Multiple install options</a:t>
            </a:r>
          </a:p>
          <a:p>
            <a:pPr marL="1028700" lvl="1" indent="-342900">
              <a:lnSpc>
                <a:spcPct val="100000"/>
              </a:lnSpc>
            </a:pPr>
            <a:r>
              <a:rPr lang="en-US" dirty="0">
                <a:solidFill>
                  <a:schemeClr val="tx1"/>
                </a:solidFill>
              </a:rPr>
              <a:t>Magnetic mounting bracket</a:t>
            </a:r>
          </a:p>
          <a:p>
            <a:pPr marL="1028700" lvl="1" indent="-342900">
              <a:lnSpc>
                <a:spcPct val="100000"/>
              </a:lnSpc>
            </a:pPr>
            <a:r>
              <a:rPr lang="en-US" dirty="0">
                <a:solidFill>
                  <a:schemeClr val="tx1"/>
                </a:solidFill>
              </a:rPr>
              <a:t>24V Power supply</a:t>
            </a:r>
          </a:p>
          <a:p>
            <a:pPr marL="1028700" lvl="1" indent="-342900">
              <a:lnSpc>
                <a:spcPct val="100000"/>
              </a:lnSpc>
            </a:pPr>
            <a:endParaRPr lang="en-US" dirty="0">
              <a:solidFill>
                <a:schemeClr val="tx1"/>
              </a:solidFill>
            </a:endParaRPr>
          </a:p>
          <a:p>
            <a:pPr>
              <a:lnSpc>
                <a:spcPct val="100000"/>
              </a:lnSpc>
            </a:pPr>
            <a:r>
              <a:rPr lang="en-US" b="1" dirty="0">
                <a:solidFill>
                  <a:schemeClr val="tx1"/>
                </a:solidFill>
              </a:rPr>
              <a:t>UC18S15-24 “Value”</a:t>
            </a:r>
          </a:p>
          <a:p>
            <a:pPr marL="1028700" lvl="1" indent="-342900">
              <a:lnSpc>
                <a:spcPct val="100000"/>
              </a:lnSpc>
            </a:pPr>
            <a:r>
              <a:rPr lang="en-US" dirty="0">
                <a:solidFill>
                  <a:schemeClr val="tx1"/>
                </a:solidFill>
              </a:rPr>
              <a:t>1 yr. lamp, 5 yr. ballast </a:t>
            </a:r>
          </a:p>
          <a:p>
            <a:pPr marL="1028700" lvl="1" indent="-342900">
              <a:lnSpc>
                <a:spcPct val="100000"/>
              </a:lnSpc>
            </a:pPr>
            <a:r>
              <a:rPr lang="en-US" dirty="0">
                <a:solidFill>
                  <a:schemeClr val="tx1"/>
                </a:solidFill>
              </a:rPr>
              <a:t>15-inch lamp</a:t>
            </a:r>
          </a:p>
          <a:p>
            <a:pPr marL="1028700" lvl="1" indent="-342900">
              <a:lnSpc>
                <a:spcPct val="100000"/>
              </a:lnSpc>
            </a:pPr>
            <a:r>
              <a:rPr lang="en-US" dirty="0">
                <a:solidFill>
                  <a:schemeClr val="tx1"/>
                </a:solidFill>
              </a:rPr>
              <a:t>Multiple install options</a:t>
            </a:r>
          </a:p>
          <a:p>
            <a:pPr marL="1028700" lvl="1" indent="-342900">
              <a:lnSpc>
                <a:spcPct val="100000"/>
              </a:lnSpc>
            </a:pPr>
            <a:r>
              <a:rPr lang="en-US" dirty="0">
                <a:solidFill>
                  <a:schemeClr val="tx1"/>
                </a:solidFill>
              </a:rPr>
              <a:t>Magnetic mounting bracket</a:t>
            </a:r>
          </a:p>
          <a:p>
            <a:pPr marL="1028700" lvl="1" indent="-342900">
              <a:lnSpc>
                <a:spcPct val="100000"/>
              </a:lnSpc>
            </a:pPr>
            <a:r>
              <a:rPr lang="en-US" dirty="0">
                <a:solidFill>
                  <a:schemeClr val="tx1"/>
                </a:solidFill>
              </a:rPr>
              <a:t>24V Power supply</a:t>
            </a:r>
          </a:p>
          <a:p>
            <a:pPr marL="342900" indent="-342900">
              <a:lnSpc>
                <a:spcPct val="100000"/>
              </a:lnSpc>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980938"/>
            <a:ext cx="3429000" cy="1335024"/>
          </a:xfrm>
          <a:prstGeom prst="rect">
            <a:avLst/>
          </a:prstGeom>
        </p:spPr>
      </p:pic>
      <p:pic>
        <p:nvPicPr>
          <p:cNvPr id="8" name="Content Placeholder 3">
            <a:extLst>
              <a:ext uri="{FF2B5EF4-FFF2-40B4-BE49-F238E27FC236}">
                <a16:creationId xmlns:a16="http://schemas.microsoft.com/office/drawing/2014/main" id="{C14FEC45-39DB-4A78-9A4E-0780672DC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307969"/>
            <a:ext cx="2971800" cy="1979962"/>
          </a:xfrm>
          <a:prstGeom prst="rect">
            <a:avLst/>
          </a:prstGeom>
        </p:spPr>
      </p:pic>
    </p:spTree>
    <p:extLst>
      <p:ext uri="{BB962C8B-B14F-4D97-AF65-F5344CB8AC3E}">
        <p14:creationId xmlns:p14="http://schemas.microsoft.com/office/powerpoint/2010/main" val="344686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Comfort UC18S Series – Mounting Options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1" y="1247387"/>
            <a:ext cx="3429000" cy="1335024"/>
          </a:xfrm>
          <a:prstGeom prst="rect">
            <a:avLst/>
          </a:prstGeom>
        </p:spPr>
      </p:pic>
      <p:pic>
        <p:nvPicPr>
          <p:cNvPr id="8" name="Content Placeholder 3">
            <a:extLst>
              <a:ext uri="{FF2B5EF4-FFF2-40B4-BE49-F238E27FC236}">
                <a16:creationId xmlns:a16="http://schemas.microsoft.com/office/drawing/2014/main" id="{C14FEC45-39DB-4A78-9A4E-0780672DC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962926"/>
            <a:ext cx="2971800" cy="1979962"/>
          </a:xfrm>
          <a:prstGeom prst="rect">
            <a:avLst/>
          </a:prstGeom>
        </p:spPr>
      </p:pic>
      <p:pic>
        <p:nvPicPr>
          <p:cNvPr id="9" name="Content Placeholder 3">
            <a:extLst>
              <a:ext uri="{FF2B5EF4-FFF2-40B4-BE49-F238E27FC236}">
                <a16:creationId xmlns:a16="http://schemas.microsoft.com/office/drawing/2014/main" id="{39E59BEB-795B-4AC9-A9CB-4494FAEBFD58}"/>
              </a:ext>
            </a:extLst>
          </p:cNvPr>
          <p:cNvPicPr>
            <a:picLocks noGrp="1" noChangeAspect="1"/>
          </p:cNvPicPr>
          <p:nvPr>
            <p:ph idx="1"/>
          </p:nvPr>
        </p:nvPicPr>
        <p:blipFill>
          <a:blip r:embed="rId5"/>
          <a:stretch>
            <a:fillRect/>
          </a:stretch>
        </p:blipFill>
        <p:spPr>
          <a:xfrm>
            <a:off x="2362200" y="2590800"/>
            <a:ext cx="3173125" cy="3818692"/>
          </a:xfrm>
          <a:prstGeom prst="rect">
            <a:avLst/>
          </a:prstGeom>
        </p:spPr>
      </p:pic>
      <p:pic>
        <p:nvPicPr>
          <p:cNvPr id="10" name="Picture 9">
            <a:extLst>
              <a:ext uri="{FF2B5EF4-FFF2-40B4-BE49-F238E27FC236}">
                <a16:creationId xmlns:a16="http://schemas.microsoft.com/office/drawing/2014/main" id="{68ACA261-581F-42F7-AEF2-908D0DCA3DE3}"/>
              </a:ext>
            </a:extLst>
          </p:cNvPr>
          <p:cNvPicPr>
            <a:picLocks noChangeAspect="1"/>
          </p:cNvPicPr>
          <p:nvPr/>
        </p:nvPicPr>
        <p:blipFill>
          <a:blip r:embed="rId6"/>
          <a:stretch>
            <a:fillRect/>
          </a:stretch>
        </p:blipFill>
        <p:spPr>
          <a:xfrm>
            <a:off x="8001000" y="2590800"/>
            <a:ext cx="2733807" cy="3486231"/>
          </a:xfrm>
          <a:prstGeom prst="rect">
            <a:avLst/>
          </a:prstGeom>
        </p:spPr>
      </p:pic>
    </p:spTree>
    <p:extLst>
      <p:ext uri="{BB962C8B-B14F-4D97-AF65-F5344CB8AC3E}">
        <p14:creationId xmlns:p14="http://schemas.microsoft.com/office/powerpoint/2010/main" val="215180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Comfort UC18S Series – Packaging</a:t>
            </a:r>
          </a:p>
        </p:txBody>
      </p:sp>
      <p:pic>
        <p:nvPicPr>
          <p:cNvPr id="11" name="Picture 10">
            <a:extLst>
              <a:ext uri="{FF2B5EF4-FFF2-40B4-BE49-F238E27FC236}">
                <a16:creationId xmlns:a16="http://schemas.microsoft.com/office/drawing/2014/main" id="{B7272A3A-3AF4-4EBD-839A-1A24B7780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60365"/>
            <a:ext cx="3200400" cy="2400299"/>
          </a:xfrm>
          <a:prstGeom prst="rect">
            <a:avLst/>
          </a:prstGeom>
        </p:spPr>
      </p:pic>
      <p:pic>
        <p:nvPicPr>
          <p:cNvPr id="12" name="Picture 11">
            <a:extLst>
              <a:ext uri="{FF2B5EF4-FFF2-40B4-BE49-F238E27FC236}">
                <a16:creationId xmlns:a16="http://schemas.microsoft.com/office/drawing/2014/main" id="{EDF76021-D0DC-4ABD-9D72-1CACEB546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867423"/>
            <a:ext cx="3200400" cy="2400301"/>
          </a:xfrm>
          <a:prstGeom prst="rect">
            <a:avLst/>
          </a:prstGeom>
        </p:spPr>
      </p:pic>
      <p:sp>
        <p:nvSpPr>
          <p:cNvPr id="13" name="Content Placeholder 2">
            <a:extLst>
              <a:ext uri="{FF2B5EF4-FFF2-40B4-BE49-F238E27FC236}">
                <a16:creationId xmlns:a16="http://schemas.microsoft.com/office/drawing/2014/main" id="{528A55BB-1961-417E-8785-4E8259451D8D}"/>
              </a:ext>
            </a:extLst>
          </p:cNvPr>
          <p:cNvSpPr>
            <a:spLocks noGrp="1"/>
          </p:cNvSpPr>
          <p:nvPr>
            <p:ph idx="1"/>
          </p:nvPr>
        </p:nvSpPr>
        <p:spPr>
          <a:xfrm>
            <a:off x="6858000" y="2555764"/>
            <a:ext cx="4419600" cy="2209800"/>
          </a:xfrm>
        </p:spPr>
        <p:txBody>
          <a:bodyPr>
            <a:normAutofit/>
          </a:bodyPr>
          <a:lstStyle/>
          <a:p>
            <a:pPr marL="342900" indent="-342900">
              <a:lnSpc>
                <a:spcPct val="100000"/>
              </a:lnSpc>
              <a:buFont typeface="Arial" panose="020B0604020202020204" pitchFamily="34" charset="0"/>
              <a:buChar char="•"/>
            </a:pPr>
            <a:r>
              <a:rPr lang="en-US" sz="1800" b="1" dirty="0">
                <a:solidFill>
                  <a:schemeClr val="tx1"/>
                </a:solidFill>
              </a:rPr>
              <a:t>Clean consumer electronic design</a:t>
            </a:r>
          </a:p>
          <a:p>
            <a:pPr marL="342900" indent="-342900">
              <a:lnSpc>
                <a:spcPct val="100000"/>
              </a:lnSpc>
              <a:buFont typeface="Arial" panose="020B0604020202020204" pitchFamily="34" charset="0"/>
              <a:buChar char="•"/>
            </a:pPr>
            <a:r>
              <a:rPr lang="en-US" sz="1800" b="1" dirty="0">
                <a:solidFill>
                  <a:schemeClr val="tx1"/>
                </a:solidFill>
              </a:rPr>
              <a:t>Improved graphics and product information</a:t>
            </a:r>
          </a:p>
          <a:p>
            <a:pPr marL="342900" indent="-342900">
              <a:lnSpc>
                <a:spcPct val="100000"/>
              </a:lnSpc>
              <a:buFont typeface="Arial" panose="020B0604020202020204" pitchFamily="34" charset="0"/>
              <a:buChar char="•"/>
            </a:pPr>
            <a:r>
              <a:rPr lang="en-US" sz="1800" b="1" dirty="0">
                <a:solidFill>
                  <a:schemeClr val="tx1"/>
                </a:solidFill>
              </a:rPr>
              <a:t>Easier to ship and merchandise</a:t>
            </a:r>
          </a:p>
          <a:p>
            <a:pPr marL="342900" indent="-342900">
              <a:lnSpc>
                <a:spcPct val="100000"/>
              </a:lnSpc>
              <a:buFont typeface="Arial" panose="020B0604020202020204" pitchFamily="34" charset="0"/>
              <a:buChar char="•"/>
            </a:pPr>
            <a:r>
              <a:rPr lang="en-US" sz="1800" b="1" dirty="0">
                <a:solidFill>
                  <a:schemeClr val="tx1"/>
                </a:solidFill>
              </a:rPr>
              <a:t>More value added for in home contractor presentations</a:t>
            </a:r>
          </a:p>
          <a:p>
            <a:pPr marL="342900" indent="-342900">
              <a:lnSpc>
                <a:spcPct val="100000"/>
              </a:lnSpc>
            </a:pPr>
            <a:endParaRPr lang="en-US" dirty="0"/>
          </a:p>
          <a:p>
            <a:endParaRPr lang="en-US" dirty="0"/>
          </a:p>
        </p:txBody>
      </p:sp>
    </p:spTree>
    <p:extLst>
      <p:ext uri="{BB962C8B-B14F-4D97-AF65-F5344CB8AC3E}">
        <p14:creationId xmlns:p14="http://schemas.microsoft.com/office/powerpoint/2010/main" val="26615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Comfort UC18S Series – Why sterilize the coil</a:t>
            </a:r>
          </a:p>
        </p:txBody>
      </p:sp>
      <p:sp>
        <p:nvSpPr>
          <p:cNvPr id="13" name="Content Placeholder 2">
            <a:extLst>
              <a:ext uri="{FF2B5EF4-FFF2-40B4-BE49-F238E27FC236}">
                <a16:creationId xmlns:a16="http://schemas.microsoft.com/office/drawing/2014/main" id="{528A55BB-1961-417E-8785-4E8259451D8D}"/>
              </a:ext>
            </a:extLst>
          </p:cNvPr>
          <p:cNvSpPr>
            <a:spLocks noGrp="1"/>
          </p:cNvSpPr>
          <p:nvPr>
            <p:ph idx="1"/>
          </p:nvPr>
        </p:nvSpPr>
        <p:spPr>
          <a:xfrm>
            <a:off x="6858000" y="2057400"/>
            <a:ext cx="4419600" cy="3276600"/>
          </a:xfrm>
        </p:spPr>
        <p:txBody>
          <a:bodyPr>
            <a:normAutofit/>
          </a:bodyPr>
          <a:lstStyle/>
          <a:p>
            <a:pPr marL="342900" indent="-342900">
              <a:lnSpc>
                <a:spcPct val="100000"/>
              </a:lnSpc>
              <a:buFont typeface="Arial" panose="020B0604020202020204" pitchFamily="34" charset="0"/>
              <a:buChar char="•"/>
            </a:pPr>
            <a:r>
              <a:rPr lang="en-US" sz="1800" b="1" dirty="0">
                <a:solidFill>
                  <a:schemeClr val="tx1"/>
                </a:solidFill>
              </a:rPr>
              <a:t>Biological growth insulates the coil</a:t>
            </a:r>
            <a:br>
              <a:rPr lang="en-US" sz="1800" b="1" dirty="0">
                <a:solidFill>
                  <a:schemeClr val="tx1"/>
                </a:solidFill>
              </a:rPr>
            </a:br>
            <a:r>
              <a:rPr lang="en-US" sz="1800" b="1" dirty="0">
                <a:solidFill>
                  <a:schemeClr val="tx1"/>
                </a:solidFill>
              </a:rPr>
              <a:t>0.9 mm thick = 33% reduction in efficiency</a:t>
            </a:r>
          </a:p>
          <a:p>
            <a:pPr marL="342900" indent="-342900">
              <a:lnSpc>
                <a:spcPct val="100000"/>
              </a:lnSpc>
              <a:buFont typeface="Arial" panose="020B0604020202020204" pitchFamily="34" charset="0"/>
              <a:buChar char="•"/>
            </a:pPr>
            <a:r>
              <a:rPr lang="en-US" sz="1800" b="1" dirty="0">
                <a:solidFill>
                  <a:schemeClr val="tx1"/>
                </a:solidFill>
              </a:rPr>
              <a:t>Bacteria, viruses, mold and other issues can spread from a dirty coil into the air</a:t>
            </a:r>
          </a:p>
          <a:p>
            <a:pPr marL="342900" indent="-342900">
              <a:lnSpc>
                <a:spcPct val="100000"/>
              </a:lnSpc>
              <a:buFont typeface="Arial" panose="020B0604020202020204" pitchFamily="34" charset="0"/>
              <a:buChar char="•"/>
            </a:pPr>
            <a:r>
              <a:rPr lang="en-US" sz="1800" b="1" dirty="0">
                <a:solidFill>
                  <a:schemeClr val="tx1"/>
                </a:solidFill>
              </a:rPr>
              <a:t>Extend the life of the coil</a:t>
            </a:r>
          </a:p>
          <a:p>
            <a:pPr marL="342900" indent="-342900">
              <a:lnSpc>
                <a:spcPct val="100000"/>
              </a:lnSpc>
              <a:buFont typeface="Arial" panose="020B0604020202020204" pitchFamily="34" charset="0"/>
              <a:buChar char="•"/>
            </a:pPr>
            <a:r>
              <a:rPr lang="en-US" sz="1800" b="1" dirty="0">
                <a:solidFill>
                  <a:schemeClr val="tx1"/>
                </a:solidFill>
              </a:rPr>
              <a:t>Growth on the coil can block air flow increasing pressure drop in the system</a:t>
            </a:r>
          </a:p>
          <a:p>
            <a:pPr marL="342900" indent="-342900">
              <a:lnSpc>
                <a:spcPct val="100000"/>
              </a:lnSpc>
            </a:pPr>
            <a:endParaRPr lang="en-US" dirty="0"/>
          </a:p>
          <a:p>
            <a:endParaRPr lang="en-US" dirty="0"/>
          </a:p>
        </p:txBody>
      </p:sp>
      <p:pic>
        <p:nvPicPr>
          <p:cNvPr id="6" name="Picture 12">
            <a:extLst>
              <a:ext uri="{FF2B5EF4-FFF2-40B4-BE49-F238E27FC236}">
                <a16:creationId xmlns:a16="http://schemas.microsoft.com/office/drawing/2014/main" id="{9B1D94FF-FAE3-4325-B418-D9E0D0755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5329914" cy="399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9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75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0" y="5534898"/>
            <a:ext cx="5029200" cy="1399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905000" y="152400"/>
            <a:ext cx="9878058" cy="838200"/>
          </a:xfrm>
        </p:spPr>
        <p:txBody>
          <a:bodyPr/>
          <a:lstStyle/>
          <a:p>
            <a:pPr algn="ctr"/>
            <a:r>
              <a:rPr lang="en-US" dirty="0"/>
              <a:t>Clean Comfort Lineup</a:t>
            </a:r>
          </a:p>
        </p:txBody>
      </p:sp>
      <p:sp>
        <p:nvSpPr>
          <p:cNvPr id="4" name="TextBox 3"/>
          <p:cNvSpPr txBox="1"/>
          <p:nvPr/>
        </p:nvSpPr>
        <p:spPr>
          <a:xfrm>
            <a:off x="2268702" y="1188085"/>
            <a:ext cx="2267712"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Filtration</a:t>
            </a:r>
          </a:p>
        </p:txBody>
      </p:sp>
      <p:sp>
        <p:nvSpPr>
          <p:cNvPr id="11" name="TextBox 10"/>
          <p:cNvSpPr txBox="1"/>
          <p:nvPr/>
        </p:nvSpPr>
        <p:spPr>
          <a:xfrm>
            <a:off x="5417844" y="1220755"/>
            <a:ext cx="2267712"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Humidification</a:t>
            </a:r>
          </a:p>
        </p:txBody>
      </p:sp>
      <p:sp>
        <p:nvSpPr>
          <p:cNvPr id="12" name="TextBox 11"/>
          <p:cNvSpPr txBox="1"/>
          <p:nvPr/>
        </p:nvSpPr>
        <p:spPr>
          <a:xfrm>
            <a:off x="8628048" y="1220755"/>
            <a:ext cx="2266453"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Dehumidification</a:t>
            </a:r>
          </a:p>
        </p:txBody>
      </p:sp>
      <p:sp>
        <p:nvSpPr>
          <p:cNvPr id="13" name="TextBox 12"/>
          <p:cNvSpPr txBox="1"/>
          <p:nvPr/>
        </p:nvSpPr>
        <p:spPr>
          <a:xfrm>
            <a:off x="2268702" y="4101391"/>
            <a:ext cx="2267712"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Purification</a:t>
            </a:r>
          </a:p>
        </p:txBody>
      </p:sp>
      <p:sp>
        <p:nvSpPr>
          <p:cNvPr id="14" name="TextBox 13"/>
          <p:cNvSpPr txBox="1"/>
          <p:nvPr/>
        </p:nvSpPr>
        <p:spPr>
          <a:xfrm>
            <a:off x="5417844" y="4114801"/>
            <a:ext cx="2267712"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Ventilation</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137611" y="1447800"/>
            <a:ext cx="2551203" cy="2551203"/>
          </a:xfrm>
          <a:prstGeom prst="rect">
            <a:avLst/>
          </a:prstGeom>
        </p:spPr>
      </p:pic>
      <p:cxnSp>
        <p:nvCxnSpPr>
          <p:cNvPr id="15" name="Straight Connector 14"/>
          <p:cNvCxnSpPr/>
          <p:nvPr/>
        </p:nvCxnSpPr>
        <p:spPr>
          <a:xfrm>
            <a:off x="4992394" y="990600"/>
            <a:ext cx="0" cy="5243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72068" y="990600"/>
            <a:ext cx="0" cy="548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78607" y="3733800"/>
            <a:ext cx="9087207" cy="6364"/>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7924" y="4648200"/>
            <a:ext cx="1969884" cy="1890417"/>
          </a:xfrm>
          <a:prstGeom prst="rect">
            <a:avLst/>
          </a:prstGeom>
        </p:spPr>
      </p:pic>
      <p:sp>
        <p:nvSpPr>
          <p:cNvPr id="19" name="TextBox 18"/>
          <p:cNvSpPr txBox="1"/>
          <p:nvPr/>
        </p:nvSpPr>
        <p:spPr>
          <a:xfrm>
            <a:off x="8627418" y="4114800"/>
            <a:ext cx="2267712" cy="44267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lIns="121917" tIns="60958" rIns="121917" bIns="60958" rtlCol="0">
            <a:spAutoFit/>
          </a:bodyPr>
          <a:lstStyle/>
          <a:p>
            <a:pPr algn="ctr"/>
            <a:r>
              <a:rPr lang="en-US" b="1" dirty="0"/>
              <a:t>Zoning</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1325" y="4677648"/>
            <a:ext cx="1010075" cy="832377"/>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1850" y="5489137"/>
            <a:ext cx="1010075" cy="1100794"/>
          </a:xfrm>
          <a:prstGeom prst="rect">
            <a:avLst/>
          </a:prstGeom>
        </p:spPr>
      </p:pic>
      <p:pic>
        <p:nvPicPr>
          <p:cNvPr id="2050" name="Picture 2" descr="Image result for new bann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984" y="3769659"/>
            <a:ext cx="1491888" cy="12958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6140" y="1731123"/>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1597" y="1737249"/>
            <a:ext cx="1892748" cy="189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7056" y="45720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3214" y="46482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7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B2CE-9083-4AE6-A4FB-74837752AC35}"/>
              </a:ext>
            </a:extLst>
          </p:cNvPr>
          <p:cNvSpPr>
            <a:spLocks noGrp="1"/>
          </p:cNvSpPr>
          <p:nvPr>
            <p:ph type="title"/>
          </p:nvPr>
        </p:nvSpPr>
        <p:spPr/>
        <p:txBody>
          <a:bodyPr/>
          <a:lstStyle/>
          <a:p>
            <a:r>
              <a:rPr lang="en-US" dirty="0"/>
              <a:t>Today’s Presentation Goal</a:t>
            </a:r>
          </a:p>
        </p:txBody>
      </p:sp>
      <p:sp>
        <p:nvSpPr>
          <p:cNvPr id="3" name="Content Placeholder 2">
            <a:extLst>
              <a:ext uri="{FF2B5EF4-FFF2-40B4-BE49-F238E27FC236}">
                <a16:creationId xmlns:a16="http://schemas.microsoft.com/office/drawing/2014/main" id="{F5267EDC-5866-4E11-AB62-986CA47AB0A8}"/>
              </a:ext>
            </a:extLst>
          </p:cNvPr>
          <p:cNvSpPr>
            <a:spLocks noGrp="1"/>
          </p:cNvSpPr>
          <p:nvPr>
            <p:ph idx="1"/>
          </p:nvPr>
        </p:nvSpPr>
        <p:spPr>
          <a:xfrm>
            <a:off x="1600200" y="1600200"/>
            <a:ext cx="10182858" cy="4572000"/>
          </a:xfrm>
        </p:spPr>
        <p:txBody>
          <a:bodyPr/>
          <a:lstStyle/>
          <a:p>
            <a:r>
              <a:rPr lang="en-US" sz="3200" b="1" dirty="0"/>
              <a:t>Define</a:t>
            </a:r>
          </a:p>
          <a:p>
            <a:pPr marL="342900" indent="-342900">
              <a:buFont typeface="Arial" panose="020B0604020202020204" pitchFamily="34" charset="0"/>
              <a:buChar char="•"/>
            </a:pPr>
            <a:r>
              <a:rPr lang="en-US" sz="2400" dirty="0"/>
              <a:t>Clean Comfort Media Air Cleaner and Coil Purifier options.</a:t>
            </a:r>
          </a:p>
          <a:p>
            <a:r>
              <a:rPr lang="en-US" sz="3200" b="1" dirty="0"/>
              <a:t>Educate</a:t>
            </a:r>
          </a:p>
          <a:p>
            <a:pPr marL="342900" indent="-342900">
              <a:buFont typeface="Arial" panose="020B0604020202020204" pitchFamily="34" charset="0"/>
              <a:buChar char="•"/>
            </a:pPr>
            <a:r>
              <a:rPr lang="en-US" sz="2400" dirty="0"/>
              <a:t>What sets Clean Comfort options apart.</a:t>
            </a:r>
          </a:p>
          <a:p>
            <a:r>
              <a:rPr lang="en-US" sz="3200" b="1" dirty="0"/>
              <a:t>Sell</a:t>
            </a:r>
          </a:p>
          <a:p>
            <a:pPr marL="342900" indent="-342900">
              <a:buFont typeface="Arial" panose="020B0604020202020204" pitchFamily="34" charset="0"/>
              <a:buChar char="•"/>
            </a:pPr>
            <a:r>
              <a:rPr lang="en-US" sz="2400" dirty="0"/>
              <a:t>Explain the Clean Comfort offering and associated benefits.</a:t>
            </a:r>
          </a:p>
          <a:p>
            <a:r>
              <a:rPr lang="en-US" sz="3200" b="1" dirty="0"/>
              <a:t>Promote</a:t>
            </a:r>
          </a:p>
          <a:p>
            <a:pPr marL="342900" indent="-342900">
              <a:buFont typeface="Arial" panose="020B0604020202020204" pitchFamily="34" charset="0"/>
              <a:buChar char="•"/>
            </a:pPr>
            <a:r>
              <a:rPr lang="en-US" sz="2400" dirty="0"/>
              <a:t>Help you, the contractor, to make intelligent customer recommendations utilizing Clean Comfort Indoor Air Essentials.</a:t>
            </a:r>
          </a:p>
          <a:p>
            <a:endParaRPr lang="en-US" sz="2400" dirty="0"/>
          </a:p>
          <a:p>
            <a:endParaRPr lang="en-US" dirty="0"/>
          </a:p>
        </p:txBody>
      </p:sp>
    </p:spTree>
    <p:extLst>
      <p:ext uri="{BB962C8B-B14F-4D97-AF65-F5344CB8AC3E}">
        <p14:creationId xmlns:p14="http://schemas.microsoft.com/office/powerpoint/2010/main" val="9673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208D-DA7C-4A85-90D8-AA59AD799B20}"/>
              </a:ext>
            </a:extLst>
          </p:cNvPr>
          <p:cNvSpPr>
            <a:spLocks noGrp="1"/>
          </p:cNvSpPr>
          <p:nvPr>
            <p:ph type="title"/>
          </p:nvPr>
        </p:nvSpPr>
        <p:spPr/>
        <p:txBody>
          <a:bodyPr/>
          <a:lstStyle/>
          <a:p>
            <a:r>
              <a:rPr lang="en-US" dirty="0"/>
              <a:t>Indoor Air Pollutants</a:t>
            </a:r>
          </a:p>
        </p:txBody>
      </p:sp>
      <p:pic>
        <p:nvPicPr>
          <p:cNvPr id="1030" name="Picture 6">
            <a:extLst>
              <a:ext uri="{FF2B5EF4-FFF2-40B4-BE49-F238E27FC236}">
                <a16:creationId xmlns:a16="http://schemas.microsoft.com/office/drawing/2014/main" id="{214221EB-F9C9-444D-8E4A-0C6AC9FDDC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4569167" cy="802835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2C73303D-C97A-48C1-896E-6644AA3988E4}"/>
              </a:ext>
            </a:extLst>
          </p:cNvPr>
          <p:cNvSpPr txBox="1">
            <a:spLocks/>
          </p:cNvSpPr>
          <p:nvPr/>
        </p:nvSpPr>
        <p:spPr>
          <a:xfrm>
            <a:off x="6019800" y="2967278"/>
            <a:ext cx="5994691" cy="9234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b="1" dirty="0"/>
              <a:t>The Center for Disease Control &amp; Prevention Categorizes Indoor Air Pollutants into </a:t>
            </a:r>
            <a:r>
              <a:rPr lang="en-US" dirty="0"/>
              <a:t>​</a:t>
            </a:r>
            <a:r>
              <a:rPr lang="en-US" b="1" dirty="0"/>
              <a:t>3 Categories</a:t>
            </a:r>
            <a:r>
              <a:rPr lang="en-US" dirty="0"/>
              <a:t>​</a:t>
            </a:r>
          </a:p>
          <a:p>
            <a:endParaRPr lang="en-US" dirty="0"/>
          </a:p>
        </p:txBody>
      </p:sp>
    </p:spTree>
    <p:extLst>
      <p:ext uri="{BB962C8B-B14F-4D97-AF65-F5344CB8AC3E}">
        <p14:creationId xmlns:p14="http://schemas.microsoft.com/office/powerpoint/2010/main" val="368297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10182858" cy="1124462"/>
          </a:xfrm>
        </p:spPr>
        <p:txBody>
          <a:bodyPr/>
          <a:lstStyle/>
          <a:p>
            <a:r>
              <a:rPr lang="en-US" dirty="0"/>
              <a:t>Three Main Indoor Air Pollutant Strategies</a:t>
            </a:r>
          </a:p>
        </p:txBody>
      </p:sp>
      <p:sp>
        <p:nvSpPr>
          <p:cNvPr id="12" name="Rectangle: Rounded Corners 11">
            <a:extLst>
              <a:ext uri="{FF2B5EF4-FFF2-40B4-BE49-F238E27FC236}">
                <a16:creationId xmlns:a16="http://schemas.microsoft.com/office/drawing/2014/main" id="{5203E1F9-E6D0-471C-9270-643AE565F21D}"/>
              </a:ext>
            </a:extLst>
          </p:cNvPr>
          <p:cNvSpPr/>
          <p:nvPr/>
        </p:nvSpPr>
        <p:spPr>
          <a:xfrm>
            <a:off x="5015229" y="2237482"/>
            <a:ext cx="3291840" cy="381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endParaRPr lang="en-US" sz="1400"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Ventilation with outdoor air dilutes indoor air pollutant concentrations</a:t>
            </a:r>
          </a:p>
          <a:p>
            <a:pPr marL="285750" indent="-285750">
              <a:buFont typeface="Arial" panose="020B0604020202020204" pitchFamily="34" charset="0"/>
              <a:buChar char="•"/>
            </a:pPr>
            <a:r>
              <a:rPr lang="en-US" sz="1400" dirty="0">
                <a:solidFill>
                  <a:schemeClr val="tx1">
                    <a:lumMod val="85000"/>
                    <a:lumOff val="15000"/>
                  </a:schemeClr>
                </a:solidFill>
              </a:rPr>
              <a:t>Outdoor air enters buildings in three ways</a:t>
            </a:r>
          </a:p>
          <a:p>
            <a:pPr marL="285750" indent="-285750">
              <a:buFont typeface="Arial" panose="020B0604020202020204" pitchFamily="34" charset="0"/>
              <a:buChar char="•"/>
            </a:pPr>
            <a:r>
              <a:rPr lang="en-US" sz="1400" b="1" dirty="0">
                <a:solidFill>
                  <a:schemeClr val="tx1">
                    <a:lumMod val="85000"/>
                    <a:lumOff val="15000"/>
                  </a:schemeClr>
                </a:solidFill>
              </a:rPr>
              <a:t>Infiltration</a:t>
            </a:r>
            <a:r>
              <a:rPr lang="en-US" sz="1400" dirty="0">
                <a:solidFill>
                  <a:schemeClr val="tx1">
                    <a:lumMod val="85000"/>
                    <a:lumOff val="15000"/>
                  </a:schemeClr>
                </a:solidFill>
              </a:rPr>
              <a:t> constantly introduces small amounts</a:t>
            </a:r>
          </a:p>
          <a:p>
            <a:pPr marL="285750" indent="-285750">
              <a:buFont typeface="Arial" panose="020B0604020202020204" pitchFamily="34" charset="0"/>
              <a:buChar char="•"/>
            </a:pPr>
            <a:r>
              <a:rPr lang="en-US" sz="1400" b="1" dirty="0">
                <a:solidFill>
                  <a:schemeClr val="tx1">
                    <a:lumMod val="85000"/>
                    <a:lumOff val="15000"/>
                  </a:schemeClr>
                </a:solidFill>
              </a:rPr>
              <a:t>Open windows and doors</a:t>
            </a:r>
            <a:r>
              <a:rPr lang="en-US" sz="1400" dirty="0">
                <a:solidFill>
                  <a:schemeClr val="tx1">
                    <a:lumMod val="85000"/>
                    <a:lumOff val="15000"/>
                  </a:schemeClr>
                </a:solidFill>
              </a:rPr>
              <a:t> provide larger amounts</a:t>
            </a:r>
          </a:p>
          <a:p>
            <a:pPr marL="285750" indent="-285750">
              <a:buFont typeface="Arial" panose="020B0604020202020204" pitchFamily="34" charset="0"/>
              <a:buChar char="•"/>
            </a:pPr>
            <a:r>
              <a:rPr lang="en-US" sz="1400" b="1" dirty="0">
                <a:solidFill>
                  <a:schemeClr val="tx1">
                    <a:lumMod val="85000"/>
                    <a:lumOff val="15000"/>
                  </a:schemeClr>
                </a:solidFill>
              </a:rPr>
              <a:t>Supply or exhaust fans </a:t>
            </a:r>
            <a:r>
              <a:rPr lang="en-US" sz="1400" dirty="0">
                <a:solidFill>
                  <a:schemeClr val="tx1">
                    <a:lumMod val="85000"/>
                    <a:lumOff val="15000"/>
                  </a:schemeClr>
                </a:solidFill>
              </a:rPr>
              <a:t>accelerate ventilation </a:t>
            </a:r>
          </a:p>
        </p:txBody>
      </p:sp>
      <p:sp>
        <p:nvSpPr>
          <p:cNvPr id="13" name="Rectangle: Rounded Corners 12">
            <a:extLst>
              <a:ext uri="{FF2B5EF4-FFF2-40B4-BE49-F238E27FC236}">
                <a16:creationId xmlns:a16="http://schemas.microsoft.com/office/drawing/2014/main" id="{81583228-7B50-4D57-8835-0A48949FEA0C}"/>
              </a:ext>
            </a:extLst>
          </p:cNvPr>
          <p:cNvSpPr/>
          <p:nvPr/>
        </p:nvSpPr>
        <p:spPr>
          <a:xfrm>
            <a:off x="8582658" y="2237482"/>
            <a:ext cx="3291840" cy="381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b" anchorCtr="0"/>
          <a:lstStyle/>
          <a:p>
            <a:pPr marL="285750" indent="-285750">
              <a:buFont typeface="Arial" panose="020B0604020202020204" pitchFamily="34" charset="0"/>
              <a:buChar char="•"/>
            </a:pPr>
            <a:endParaRPr lang="en-US" sz="1400"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Air cleaning (filtration) is a compliment to source control and ventilation</a:t>
            </a:r>
          </a:p>
          <a:p>
            <a:pPr marL="285750" indent="-285750">
              <a:buFont typeface="Arial" panose="020B0604020202020204" pitchFamily="34" charset="0"/>
              <a:buChar char="•"/>
            </a:pPr>
            <a:r>
              <a:rPr lang="en-US" sz="1400" dirty="0">
                <a:solidFill>
                  <a:schemeClr val="tx1">
                    <a:lumMod val="85000"/>
                    <a:lumOff val="15000"/>
                  </a:schemeClr>
                </a:solidFill>
              </a:rPr>
              <a:t>It is not a substitute for Source Control or Ventilation</a:t>
            </a:r>
          </a:p>
          <a:p>
            <a:pPr marL="285750" indent="-285750">
              <a:buFont typeface="Arial" panose="020B0604020202020204" pitchFamily="34" charset="0"/>
              <a:buChar char="•"/>
            </a:pPr>
            <a:r>
              <a:rPr lang="en-US" sz="1400" dirty="0">
                <a:solidFill>
                  <a:schemeClr val="tx1">
                    <a:lumMod val="85000"/>
                    <a:lumOff val="15000"/>
                  </a:schemeClr>
                </a:solidFill>
              </a:rPr>
              <a:t>Air cleaning alone cannot ensure adequate IAQ levels</a:t>
            </a:r>
          </a:p>
          <a:p>
            <a:pPr marL="285750" indent="-285750">
              <a:buFont typeface="Arial" panose="020B0604020202020204" pitchFamily="34" charset="0"/>
              <a:buChar char="•"/>
            </a:pPr>
            <a:r>
              <a:rPr lang="en-US" sz="1400" dirty="0">
                <a:solidFill>
                  <a:schemeClr val="tx1">
                    <a:lumMod val="85000"/>
                    <a:lumOff val="15000"/>
                  </a:schemeClr>
                </a:solidFill>
              </a:rPr>
              <a:t>Clean Comfort Indoor Air Essential products provide a one-stop solution to meet even the most stringent applications</a:t>
            </a:r>
          </a:p>
        </p:txBody>
      </p:sp>
      <p:grpSp>
        <p:nvGrpSpPr>
          <p:cNvPr id="18" name="Group 17">
            <a:extLst>
              <a:ext uri="{FF2B5EF4-FFF2-40B4-BE49-F238E27FC236}">
                <a16:creationId xmlns:a16="http://schemas.microsoft.com/office/drawing/2014/main" id="{0B8F65FB-0DAD-4727-AC58-0BA28F47721F}"/>
              </a:ext>
            </a:extLst>
          </p:cNvPr>
          <p:cNvGrpSpPr/>
          <p:nvPr/>
        </p:nvGrpSpPr>
        <p:grpSpPr>
          <a:xfrm>
            <a:off x="5708648" y="1295400"/>
            <a:ext cx="1905000" cy="1923538"/>
            <a:chOff x="5708648" y="1496318"/>
            <a:chExt cx="1905000" cy="1923538"/>
          </a:xfrm>
        </p:grpSpPr>
        <p:sp>
          <p:nvSpPr>
            <p:cNvPr id="15" name="Oval 14">
              <a:extLst>
                <a:ext uri="{FF2B5EF4-FFF2-40B4-BE49-F238E27FC236}">
                  <a16:creationId xmlns:a16="http://schemas.microsoft.com/office/drawing/2014/main" id="{0E223D26-997E-4758-AC42-1CD9EDF532F2}"/>
                </a:ext>
              </a:extLst>
            </p:cNvPr>
            <p:cNvSpPr/>
            <p:nvPr/>
          </p:nvSpPr>
          <p:spPr>
            <a:xfrm>
              <a:off x="5708648" y="1496318"/>
              <a:ext cx="1905000" cy="192353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dirty="0">
                <a:latin typeface="Arial Black" panose="020B0A04020102020204" pitchFamily="34" charset="0"/>
              </a:endParaRPr>
            </a:p>
          </p:txBody>
        </p:sp>
        <p:sp>
          <p:nvSpPr>
            <p:cNvPr id="17" name="TextBox 16">
              <a:extLst>
                <a:ext uri="{FF2B5EF4-FFF2-40B4-BE49-F238E27FC236}">
                  <a16:creationId xmlns:a16="http://schemas.microsoft.com/office/drawing/2014/main" id="{BC536A74-7DFB-4449-A35E-D2BDA4980F63}"/>
                </a:ext>
              </a:extLst>
            </p:cNvPr>
            <p:cNvSpPr txBox="1"/>
            <p:nvPr/>
          </p:nvSpPr>
          <p:spPr>
            <a:xfrm>
              <a:off x="5861048" y="2602468"/>
              <a:ext cx="1600200" cy="369332"/>
            </a:xfrm>
            <a:prstGeom prst="rect">
              <a:avLst/>
            </a:prstGeom>
            <a:noFill/>
          </p:spPr>
          <p:txBody>
            <a:bodyPr wrap="square" rtlCol="0">
              <a:spAutoFit/>
            </a:bodyPr>
            <a:lstStyle/>
            <a:p>
              <a:r>
                <a:rPr lang="en-US" b="1" dirty="0">
                  <a:solidFill>
                    <a:schemeClr val="lt1"/>
                  </a:solidFill>
                  <a:latin typeface="Arial Black" panose="020B0A04020102020204" pitchFamily="34" charset="0"/>
                </a:rPr>
                <a:t>Ventilation</a:t>
              </a:r>
            </a:p>
          </p:txBody>
        </p:sp>
      </p:grpSp>
      <p:sp>
        <p:nvSpPr>
          <p:cNvPr id="11" name="Rectangle: Rounded Corners 10">
            <a:extLst>
              <a:ext uri="{FF2B5EF4-FFF2-40B4-BE49-F238E27FC236}">
                <a16:creationId xmlns:a16="http://schemas.microsoft.com/office/drawing/2014/main" id="{1A8981FA-D80B-40DA-A9B8-5729F1A8AAED}"/>
              </a:ext>
            </a:extLst>
          </p:cNvPr>
          <p:cNvSpPr/>
          <p:nvPr/>
        </p:nvSpPr>
        <p:spPr>
          <a:xfrm>
            <a:off x="1447800" y="2237482"/>
            <a:ext cx="3291840" cy="381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b" anchorCtr="0"/>
          <a:lstStyle/>
          <a:p>
            <a:endParaRPr lang="en-US"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Must eliminate pollutant source</a:t>
            </a:r>
          </a:p>
          <a:p>
            <a:pPr marL="285750" indent="-285750">
              <a:buFont typeface="Arial" panose="020B0604020202020204" pitchFamily="34" charset="0"/>
              <a:buChar char="•"/>
            </a:pPr>
            <a:r>
              <a:rPr lang="en-US" sz="1400" dirty="0">
                <a:solidFill>
                  <a:schemeClr val="tx1">
                    <a:lumMod val="85000"/>
                    <a:lumOff val="15000"/>
                  </a:schemeClr>
                </a:solidFill>
              </a:rPr>
              <a:t>Pressed wood products are significant sources of formaldehyde</a:t>
            </a:r>
          </a:p>
          <a:p>
            <a:pPr marL="285750" indent="-285750">
              <a:buFont typeface="Arial" panose="020B0604020202020204" pitchFamily="34" charset="0"/>
              <a:buChar char="•"/>
            </a:pPr>
            <a:r>
              <a:rPr lang="en-US" sz="1400" dirty="0">
                <a:solidFill>
                  <a:schemeClr val="tx1">
                    <a:lumMod val="85000"/>
                    <a:lumOff val="15000"/>
                  </a:schemeClr>
                </a:solidFill>
              </a:rPr>
              <a:t>Cigarette smoke creates carcinogens</a:t>
            </a:r>
          </a:p>
          <a:p>
            <a:pPr marL="285750" indent="-285750">
              <a:buFont typeface="Arial" panose="020B0604020202020204" pitchFamily="34" charset="0"/>
              <a:buChar char="•"/>
            </a:pPr>
            <a:r>
              <a:rPr lang="en-US" sz="1400" dirty="0">
                <a:solidFill>
                  <a:schemeClr val="tx1">
                    <a:lumMod val="85000"/>
                    <a:lumOff val="15000"/>
                  </a:schemeClr>
                </a:solidFill>
              </a:rPr>
              <a:t>Combustion appliances create emissions</a:t>
            </a:r>
          </a:p>
          <a:p>
            <a:pPr marL="285750" indent="-285750">
              <a:buFont typeface="Arial" panose="020B0604020202020204" pitchFamily="34" charset="0"/>
              <a:buChar char="•"/>
            </a:pPr>
            <a:r>
              <a:rPr lang="en-US" sz="1400" dirty="0">
                <a:solidFill>
                  <a:schemeClr val="tx1">
                    <a:lumMod val="85000"/>
                    <a:lumOff val="15000"/>
                  </a:schemeClr>
                </a:solidFill>
              </a:rPr>
              <a:t>Eradicate microbial growth (mold) and underlying moisture problem</a:t>
            </a:r>
          </a:p>
        </p:txBody>
      </p:sp>
      <p:sp>
        <p:nvSpPr>
          <p:cNvPr id="14" name="Oval 13">
            <a:extLst>
              <a:ext uri="{FF2B5EF4-FFF2-40B4-BE49-F238E27FC236}">
                <a16:creationId xmlns:a16="http://schemas.microsoft.com/office/drawing/2014/main" id="{2E81A847-4EAD-426F-8AB6-2E016A73F95B}"/>
              </a:ext>
            </a:extLst>
          </p:cNvPr>
          <p:cNvSpPr/>
          <p:nvPr/>
        </p:nvSpPr>
        <p:spPr>
          <a:xfrm>
            <a:off x="2141219" y="1295400"/>
            <a:ext cx="1905000" cy="1923538"/>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b" anchorCtr="0"/>
          <a:lstStyle/>
          <a:p>
            <a:pPr algn="ctr"/>
            <a:r>
              <a:rPr lang="en-US" b="1" dirty="0">
                <a:latin typeface="Arial Black" panose="020B0A04020102020204" pitchFamily="34" charset="0"/>
              </a:rPr>
              <a:t>Source Control</a:t>
            </a:r>
          </a:p>
        </p:txBody>
      </p:sp>
      <p:pic>
        <p:nvPicPr>
          <p:cNvPr id="29" name="Graphic 28" descr="Target">
            <a:extLst>
              <a:ext uri="{FF2B5EF4-FFF2-40B4-BE49-F238E27FC236}">
                <a16:creationId xmlns:a16="http://schemas.microsoft.com/office/drawing/2014/main" id="{CD6D24E7-E325-4542-966C-9DA5D0270E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6519" y="1401135"/>
            <a:ext cx="914400" cy="914400"/>
          </a:xfrm>
          <a:prstGeom prst="rect">
            <a:avLst/>
          </a:prstGeom>
        </p:spPr>
      </p:pic>
      <p:pic>
        <p:nvPicPr>
          <p:cNvPr id="32" name="Graphic 31" descr="Arrow Slight curve">
            <a:extLst>
              <a:ext uri="{FF2B5EF4-FFF2-40B4-BE49-F238E27FC236}">
                <a16:creationId xmlns:a16="http://schemas.microsoft.com/office/drawing/2014/main" id="{8413C3A6-7014-4473-A5D9-ED310B45BF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3948" y="1401135"/>
            <a:ext cx="914400" cy="914400"/>
          </a:xfrm>
          <a:prstGeom prst="rect">
            <a:avLst/>
          </a:prstGeom>
        </p:spPr>
      </p:pic>
      <p:grpSp>
        <p:nvGrpSpPr>
          <p:cNvPr id="3" name="Group 2">
            <a:extLst>
              <a:ext uri="{FF2B5EF4-FFF2-40B4-BE49-F238E27FC236}">
                <a16:creationId xmlns:a16="http://schemas.microsoft.com/office/drawing/2014/main" id="{E2369E3C-BCAA-436F-A53B-68C9229E764C}"/>
              </a:ext>
            </a:extLst>
          </p:cNvPr>
          <p:cNvGrpSpPr/>
          <p:nvPr/>
        </p:nvGrpSpPr>
        <p:grpSpPr>
          <a:xfrm>
            <a:off x="9276078" y="1295400"/>
            <a:ext cx="1905000" cy="1923538"/>
            <a:chOff x="9276078" y="1496318"/>
            <a:chExt cx="1905000" cy="1923538"/>
          </a:xfrm>
        </p:grpSpPr>
        <p:sp>
          <p:nvSpPr>
            <p:cNvPr id="16" name="Oval 15">
              <a:extLst>
                <a:ext uri="{FF2B5EF4-FFF2-40B4-BE49-F238E27FC236}">
                  <a16:creationId xmlns:a16="http://schemas.microsoft.com/office/drawing/2014/main" id="{CC55F13C-74C2-4492-A02F-2AF3BD6D39F4}"/>
                </a:ext>
              </a:extLst>
            </p:cNvPr>
            <p:cNvSpPr/>
            <p:nvPr/>
          </p:nvSpPr>
          <p:spPr>
            <a:xfrm>
              <a:off x="9276078" y="1496318"/>
              <a:ext cx="1905000" cy="1923538"/>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b="1" dirty="0">
                <a:latin typeface="Arial Black" panose="020B0A04020102020204" pitchFamily="34" charset="0"/>
              </a:endParaRPr>
            </a:p>
          </p:txBody>
        </p:sp>
        <p:sp>
          <p:nvSpPr>
            <p:cNvPr id="30" name="TextBox 29">
              <a:extLst>
                <a:ext uri="{FF2B5EF4-FFF2-40B4-BE49-F238E27FC236}">
                  <a16:creationId xmlns:a16="http://schemas.microsoft.com/office/drawing/2014/main" id="{7535A8EC-9CBF-44CB-89B7-4F11DBD26867}"/>
                </a:ext>
              </a:extLst>
            </p:cNvPr>
            <p:cNvSpPr txBox="1"/>
            <p:nvPr/>
          </p:nvSpPr>
          <p:spPr>
            <a:xfrm>
              <a:off x="9428478" y="2602468"/>
              <a:ext cx="1600200" cy="369332"/>
            </a:xfrm>
            <a:prstGeom prst="rect">
              <a:avLst/>
            </a:prstGeom>
            <a:noFill/>
          </p:spPr>
          <p:txBody>
            <a:bodyPr wrap="square" rtlCol="0">
              <a:spAutoFit/>
            </a:bodyPr>
            <a:lstStyle/>
            <a:p>
              <a:pPr algn="ctr"/>
              <a:r>
                <a:rPr lang="en-US" b="1" dirty="0">
                  <a:solidFill>
                    <a:schemeClr val="lt1"/>
                  </a:solidFill>
                  <a:latin typeface="Arial Black" panose="020B0A04020102020204" pitchFamily="34" charset="0"/>
                </a:rPr>
                <a:t>Filtration</a:t>
              </a:r>
            </a:p>
          </p:txBody>
        </p:sp>
        <p:pic>
          <p:nvPicPr>
            <p:cNvPr id="34" name="Graphic 33" descr="Chevron arrows">
              <a:extLst>
                <a:ext uri="{FF2B5EF4-FFF2-40B4-BE49-F238E27FC236}">
                  <a16:creationId xmlns:a16="http://schemas.microsoft.com/office/drawing/2014/main" id="{02314BD8-1A5C-422C-A9D7-9238096B18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1378" y="1602053"/>
              <a:ext cx="914400" cy="914400"/>
            </a:xfrm>
            <a:prstGeom prst="rect">
              <a:avLst/>
            </a:prstGeom>
          </p:spPr>
        </p:pic>
      </p:grpSp>
    </p:spTree>
    <p:extLst>
      <p:ext uri="{BB962C8B-B14F-4D97-AF65-F5344CB8AC3E}">
        <p14:creationId xmlns:p14="http://schemas.microsoft.com/office/powerpoint/2010/main" val="26898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1C57-E0AD-422F-A8F0-F9465208B9EB}"/>
              </a:ext>
            </a:extLst>
          </p:cNvPr>
          <p:cNvSpPr>
            <a:spLocks noGrp="1"/>
          </p:cNvSpPr>
          <p:nvPr>
            <p:ph type="title"/>
          </p:nvPr>
        </p:nvSpPr>
        <p:spPr>
          <a:xfrm>
            <a:off x="609600" y="0"/>
            <a:ext cx="4891514" cy="1692794"/>
          </a:xfrm>
        </p:spPr>
        <p:txBody>
          <a:bodyPr vert="horz" lIns="91440" tIns="45720" rIns="91440" bIns="45720" rtlCol="0" anchor="ctr">
            <a:normAutofit/>
          </a:bodyPr>
          <a:lstStyle/>
          <a:p>
            <a:pPr algn="l"/>
            <a:r>
              <a:rPr lang="en-US" sz="3200" dirty="0"/>
              <a:t>Understanding Air Filtration</a:t>
            </a:r>
          </a:p>
        </p:txBody>
      </p:sp>
      <p:pic>
        <p:nvPicPr>
          <p:cNvPr id="8" name="Picture 2" descr="Image result for clean air">
            <a:extLst>
              <a:ext uri="{FF2B5EF4-FFF2-40B4-BE49-F238E27FC236}">
                <a16:creationId xmlns:a16="http://schemas.microsoft.com/office/drawing/2014/main" id="{36622581-1188-40CF-AD17-C5E59B20F292}"/>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6339" r="22213"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65D7D10-48EC-4542-88A3-74A1BDC5B7B2}"/>
              </a:ext>
            </a:extLst>
          </p:cNvPr>
          <p:cNvSpPr/>
          <p:nvPr/>
        </p:nvSpPr>
        <p:spPr>
          <a:xfrm>
            <a:off x="381000" y="2133600"/>
            <a:ext cx="512011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86BAFB-7161-4360-8654-5961DC1D2A4B}"/>
              </a:ext>
            </a:extLst>
          </p:cNvPr>
          <p:cNvSpPr>
            <a:spLocks noGrp="1"/>
          </p:cNvSpPr>
          <p:nvPr>
            <p:ph idx="1"/>
          </p:nvPr>
        </p:nvSpPr>
        <p:spPr>
          <a:xfrm>
            <a:off x="457200" y="1878904"/>
            <a:ext cx="5410200" cy="4056058"/>
          </a:xfrm>
        </p:spPr>
        <p:txBody>
          <a:bodyPr vert="horz" lIns="91440" tIns="45720" rIns="91440" bIns="45720" rtlCol="0">
            <a:normAutofit/>
          </a:bodyPr>
          <a:lstStyle/>
          <a:p>
            <a:pPr>
              <a:lnSpc>
                <a:spcPct val="110000"/>
              </a:lnSpc>
            </a:pPr>
            <a:r>
              <a:rPr lang="en-US" sz="1800" dirty="0"/>
              <a:t>An air cleaner's effectiveness is dependent on how well it:</a:t>
            </a:r>
          </a:p>
          <a:p>
            <a:pPr marL="342900" indent="-342900">
              <a:lnSpc>
                <a:spcPct val="110000"/>
              </a:lnSpc>
              <a:buFont typeface="Arial" panose="020B0604020202020204" pitchFamily="34" charset="0"/>
              <a:buChar char="•"/>
            </a:pPr>
            <a:r>
              <a:rPr lang="en-US" sz="1700" dirty="0"/>
              <a:t>Collects pollutants from indoor air.</a:t>
            </a:r>
          </a:p>
          <a:p>
            <a:pPr marL="342900" indent="-342900">
              <a:lnSpc>
                <a:spcPct val="110000"/>
              </a:lnSpc>
              <a:buFont typeface="Arial" panose="020B0604020202020204" pitchFamily="34" charset="0"/>
              <a:buChar char="•"/>
            </a:pPr>
            <a:r>
              <a:rPr lang="en-US" sz="1700" dirty="0"/>
              <a:t>Ability to draw air through the filtering element.</a:t>
            </a:r>
          </a:p>
          <a:p>
            <a:pPr marL="342900" indent="-342900">
              <a:lnSpc>
                <a:spcPct val="110000"/>
              </a:lnSpc>
            </a:pPr>
            <a:r>
              <a:rPr lang="en-US" sz="1800" dirty="0"/>
              <a:t>An efficient filter with a low air-circulation is ineffective.</a:t>
            </a:r>
          </a:p>
          <a:p>
            <a:pPr marL="342900" indent="-342900">
              <a:lnSpc>
                <a:spcPct val="110000"/>
              </a:lnSpc>
            </a:pPr>
            <a:r>
              <a:rPr lang="en-US" sz="1800" dirty="0"/>
              <a:t>A high air-circulation device with a poor filter is ineffective.</a:t>
            </a:r>
          </a:p>
        </p:txBody>
      </p:sp>
      <p:sp>
        <p:nvSpPr>
          <p:cNvPr id="7" name="Content Placeholder 2">
            <a:extLst>
              <a:ext uri="{FF2B5EF4-FFF2-40B4-BE49-F238E27FC236}">
                <a16:creationId xmlns:a16="http://schemas.microsoft.com/office/drawing/2014/main" id="{E9CE8C80-D0E4-4FF8-BEAF-A47BD6007DBB}"/>
              </a:ext>
            </a:extLst>
          </p:cNvPr>
          <p:cNvSpPr txBox="1">
            <a:spLocks/>
          </p:cNvSpPr>
          <p:nvPr/>
        </p:nvSpPr>
        <p:spPr>
          <a:xfrm>
            <a:off x="457200" y="4850704"/>
            <a:ext cx="6019800" cy="14652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pPr>
            <a:r>
              <a:rPr lang="en-US" sz="1800" dirty="0"/>
              <a:t>Long-term performance depends on proper maintenance.</a:t>
            </a:r>
          </a:p>
          <a:p>
            <a:pPr marL="342900" indent="-342900">
              <a:lnSpc>
                <a:spcPct val="110000"/>
              </a:lnSpc>
              <a:buFont typeface="Arial" panose="020B0604020202020204" pitchFamily="34" charset="0"/>
              <a:buChar char="•"/>
            </a:pPr>
            <a:r>
              <a:rPr lang="en-US" sz="1700" dirty="0"/>
              <a:t>Portable air cleaners lack capacity.</a:t>
            </a:r>
          </a:p>
          <a:p>
            <a:pPr marL="342900" indent="-342900">
              <a:lnSpc>
                <a:spcPct val="110000"/>
              </a:lnSpc>
              <a:buFont typeface="Arial" panose="020B0604020202020204" pitchFamily="34" charset="0"/>
              <a:buChar char="•"/>
            </a:pPr>
            <a:r>
              <a:rPr lang="en-US" sz="1700" dirty="0"/>
              <a:t>Require significant maintenance.</a:t>
            </a:r>
          </a:p>
        </p:txBody>
      </p:sp>
    </p:spTree>
    <p:extLst>
      <p:ext uri="{BB962C8B-B14F-4D97-AF65-F5344CB8AC3E}">
        <p14:creationId xmlns:p14="http://schemas.microsoft.com/office/powerpoint/2010/main" val="354528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Filtration - Media Air Cleaners</a:t>
            </a:r>
          </a:p>
        </p:txBody>
      </p:sp>
      <p:sp>
        <p:nvSpPr>
          <p:cNvPr id="3" name="Content Placeholder 2"/>
          <p:cNvSpPr>
            <a:spLocks noGrp="1"/>
          </p:cNvSpPr>
          <p:nvPr>
            <p:ph idx="1"/>
          </p:nvPr>
        </p:nvSpPr>
        <p:spPr>
          <a:xfrm>
            <a:off x="1219199" y="1600200"/>
            <a:ext cx="4674543" cy="4724400"/>
          </a:xfrm>
        </p:spPr>
        <p:txBody>
          <a:bodyPr>
            <a:normAutofit fontScale="70000" lnSpcReduction="20000"/>
          </a:bodyPr>
          <a:lstStyle/>
          <a:p>
            <a:pPr marL="114300" indent="-342900">
              <a:lnSpc>
                <a:spcPct val="110000"/>
              </a:lnSpc>
              <a:buFont typeface="Arial" panose="020B0604020202020204" pitchFamily="34" charset="0"/>
              <a:buChar char="•"/>
            </a:pPr>
            <a:r>
              <a:rPr lang="en-US" b="1" dirty="0">
                <a:solidFill>
                  <a:schemeClr val="tx1"/>
                </a:solidFill>
              </a:rPr>
              <a:t>Exclusive </a:t>
            </a:r>
            <a:r>
              <a:rPr lang="en-US" b="1" dirty="0" err="1">
                <a:solidFill>
                  <a:schemeClr val="tx1"/>
                </a:solidFill>
              </a:rPr>
              <a:t>CleanFit</a:t>
            </a:r>
            <a:r>
              <a:rPr lang="en-US" b="1" dirty="0">
                <a:solidFill>
                  <a:schemeClr val="tx1"/>
                </a:solidFill>
              </a:rPr>
              <a:t> Filters</a:t>
            </a:r>
          </a:p>
          <a:p>
            <a:pPr marL="457200" indent="-342900">
              <a:lnSpc>
                <a:spcPct val="110000"/>
              </a:lnSpc>
              <a:buFont typeface="Arial" panose="020B0604020202020204" pitchFamily="34" charset="0"/>
              <a:buChar char="•"/>
            </a:pPr>
            <a:r>
              <a:rPr lang="en-US" dirty="0">
                <a:solidFill>
                  <a:schemeClr val="tx1"/>
                </a:solidFill>
              </a:rPr>
              <a:t>7 cabinet sizes</a:t>
            </a:r>
          </a:p>
          <a:p>
            <a:pPr marL="457200" indent="-342900">
              <a:lnSpc>
                <a:spcPct val="110000"/>
              </a:lnSpc>
              <a:buFont typeface="Arial" panose="020B0604020202020204" pitchFamily="34" charset="0"/>
              <a:buChar char="•"/>
            </a:pPr>
            <a:r>
              <a:rPr lang="en-US" b="1" dirty="0">
                <a:solidFill>
                  <a:srgbClr val="FF0000"/>
                </a:solidFill>
              </a:rPr>
              <a:t>Fits Goodman equipment!</a:t>
            </a:r>
          </a:p>
          <a:p>
            <a:pPr marL="1143000" lvl="1" indent="-342900">
              <a:lnSpc>
                <a:spcPct val="110000"/>
              </a:lnSpc>
            </a:pPr>
            <a:r>
              <a:rPr lang="en-US" dirty="0">
                <a:solidFill>
                  <a:schemeClr val="tx1"/>
                </a:solidFill>
              </a:rPr>
              <a:t>4 Furnace</a:t>
            </a:r>
          </a:p>
          <a:p>
            <a:pPr marL="1143000" lvl="1" indent="-342900">
              <a:lnSpc>
                <a:spcPct val="110000"/>
              </a:lnSpc>
            </a:pPr>
            <a:r>
              <a:rPr lang="en-US" dirty="0">
                <a:solidFill>
                  <a:schemeClr val="tx1"/>
                </a:solidFill>
              </a:rPr>
              <a:t>3 Air Handler</a:t>
            </a:r>
          </a:p>
          <a:p>
            <a:pPr marL="457200" indent="-342900">
              <a:lnSpc>
                <a:spcPct val="110000"/>
              </a:lnSpc>
              <a:buFont typeface="Arial" panose="020B0604020202020204" pitchFamily="34" charset="0"/>
              <a:buChar char="•"/>
            </a:pPr>
            <a:r>
              <a:rPr lang="en-US" dirty="0">
                <a:solidFill>
                  <a:schemeClr val="tx1"/>
                </a:solidFill>
              </a:rPr>
              <a:t>Entire cabinet color matched to </a:t>
            </a:r>
            <a:br>
              <a:rPr lang="en-US" dirty="0">
                <a:solidFill>
                  <a:schemeClr val="tx1"/>
                </a:solidFill>
              </a:rPr>
            </a:br>
            <a:r>
              <a:rPr lang="en-US" dirty="0">
                <a:solidFill>
                  <a:schemeClr val="tx1"/>
                </a:solidFill>
              </a:rPr>
              <a:t>equipment</a:t>
            </a:r>
          </a:p>
          <a:p>
            <a:pPr marL="457200" indent="-342900">
              <a:lnSpc>
                <a:spcPct val="110000"/>
              </a:lnSpc>
              <a:buFont typeface="Arial" panose="020B0604020202020204" pitchFamily="34" charset="0"/>
              <a:buChar char="•"/>
            </a:pPr>
            <a:r>
              <a:rPr lang="en-US" dirty="0">
                <a:solidFill>
                  <a:schemeClr val="tx1"/>
                </a:solidFill>
              </a:rPr>
              <a:t>Dual gasketed door</a:t>
            </a:r>
          </a:p>
          <a:p>
            <a:pPr marL="457200" indent="-342900">
              <a:lnSpc>
                <a:spcPct val="110000"/>
              </a:lnSpc>
              <a:buFont typeface="Arial" panose="020B0604020202020204" pitchFamily="34" charset="0"/>
              <a:buChar char="•"/>
            </a:pPr>
            <a:r>
              <a:rPr lang="en-US" dirty="0">
                <a:solidFill>
                  <a:schemeClr val="tx1"/>
                </a:solidFill>
              </a:rPr>
              <a:t>Very low pressure drop filter</a:t>
            </a:r>
          </a:p>
          <a:p>
            <a:pPr marL="457200" indent="-342900">
              <a:lnSpc>
                <a:spcPct val="110000"/>
              </a:lnSpc>
              <a:buFont typeface="Arial" panose="020B0604020202020204" pitchFamily="34" charset="0"/>
              <a:buChar char="•"/>
            </a:pPr>
            <a:r>
              <a:rPr lang="en-US" dirty="0">
                <a:solidFill>
                  <a:schemeClr val="tx1"/>
                </a:solidFill>
              </a:rPr>
              <a:t>6 common filter sizes</a:t>
            </a:r>
          </a:p>
          <a:p>
            <a:pPr marL="1143000" lvl="1" indent="-342900">
              <a:lnSpc>
                <a:spcPct val="110000"/>
              </a:lnSpc>
            </a:pPr>
            <a:r>
              <a:rPr lang="en-US" dirty="0">
                <a:solidFill>
                  <a:schemeClr val="tx1"/>
                </a:solidFill>
              </a:rPr>
              <a:t>14 x 25</a:t>
            </a:r>
          </a:p>
          <a:p>
            <a:pPr marL="1143000" lvl="1" indent="-342900">
              <a:lnSpc>
                <a:spcPct val="110000"/>
              </a:lnSpc>
            </a:pPr>
            <a:r>
              <a:rPr lang="en-US" dirty="0">
                <a:solidFill>
                  <a:schemeClr val="tx1"/>
                </a:solidFill>
              </a:rPr>
              <a:t>16 x 20</a:t>
            </a:r>
          </a:p>
          <a:p>
            <a:pPr marL="1143000" lvl="1" indent="-342900">
              <a:lnSpc>
                <a:spcPct val="110000"/>
              </a:lnSpc>
            </a:pPr>
            <a:r>
              <a:rPr lang="en-US" dirty="0">
                <a:solidFill>
                  <a:schemeClr val="tx1"/>
                </a:solidFill>
              </a:rPr>
              <a:t>16 x 25</a:t>
            </a:r>
          </a:p>
          <a:p>
            <a:pPr marL="1143000" lvl="1" indent="-342900">
              <a:lnSpc>
                <a:spcPct val="110000"/>
              </a:lnSpc>
            </a:pPr>
            <a:r>
              <a:rPr lang="en-US" dirty="0">
                <a:solidFill>
                  <a:schemeClr val="tx1"/>
                </a:solidFill>
              </a:rPr>
              <a:t>20 x 20</a:t>
            </a:r>
          </a:p>
          <a:p>
            <a:pPr marL="1143000" lvl="1" indent="-342900">
              <a:lnSpc>
                <a:spcPct val="110000"/>
              </a:lnSpc>
            </a:pPr>
            <a:r>
              <a:rPr lang="en-US" dirty="0">
                <a:solidFill>
                  <a:schemeClr val="tx1"/>
                </a:solidFill>
              </a:rPr>
              <a:t>20 x 25</a:t>
            </a:r>
          </a:p>
          <a:p>
            <a:pPr marL="1143000" lvl="1" indent="-342900">
              <a:lnSpc>
                <a:spcPct val="110000"/>
              </a:lnSpc>
            </a:pPr>
            <a:r>
              <a:rPr lang="en-US" dirty="0">
                <a:solidFill>
                  <a:schemeClr val="tx1"/>
                </a:solidFill>
              </a:rPr>
              <a:t>25 x 20</a:t>
            </a:r>
          </a:p>
        </p:txBody>
      </p:sp>
      <p:sp>
        <p:nvSpPr>
          <p:cNvPr id="4" name="Rounded Rectangle 3"/>
          <p:cNvSpPr/>
          <p:nvPr/>
        </p:nvSpPr>
        <p:spPr>
          <a:xfrm>
            <a:off x="5334000" y="1752601"/>
            <a:ext cx="6277852" cy="762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a:solidFill>
                  <a:srgbClr val="00B3E3"/>
                </a:solidFill>
              </a:rPr>
              <a:t>AM11-CleanFit</a:t>
            </a:r>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743200"/>
            <a:ext cx="6277852" cy="3048000"/>
          </a:xfrm>
          <a:prstGeom prst="rect">
            <a:avLst/>
          </a:prstGeom>
        </p:spPr>
      </p:pic>
    </p:spTree>
    <p:extLst>
      <p:ext uri="{BB962C8B-B14F-4D97-AF65-F5344CB8AC3E}">
        <p14:creationId xmlns:p14="http://schemas.microsoft.com/office/powerpoint/2010/main" val="160429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Filtration - Media Air Cleaners</a:t>
            </a:r>
          </a:p>
        </p:txBody>
      </p:sp>
      <p:sp>
        <p:nvSpPr>
          <p:cNvPr id="3" name="Content Placeholder 2"/>
          <p:cNvSpPr>
            <a:spLocks noGrp="1"/>
          </p:cNvSpPr>
          <p:nvPr>
            <p:ph idx="1"/>
          </p:nvPr>
        </p:nvSpPr>
        <p:spPr>
          <a:xfrm>
            <a:off x="1219199" y="1600200"/>
            <a:ext cx="4674543" cy="4724400"/>
          </a:xfrm>
        </p:spPr>
        <p:txBody>
          <a:bodyPr>
            <a:normAutofit/>
          </a:bodyPr>
          <a:lstStyle/>
          <a:p>
            <a:pPr marL="114300" indent="-342900">
              <a:lnSpc>
                <a:spcPct val="110000"/>
              </a:lnSpc>
              <a:buFont typeface="Arial" panose="020B0604020202020204" pitchFamily="34" charset="0"/>
              <a:buChar char="•"/>
            </a:pPr>
            <a:r>
              <a:rPr lang="en-US" b="1" dirty="0">
                <a:solidFill>
                  <a:schemeClr val="tx1"/>
                </a:solidFill>
              </a:rPr>
              <a:t>Exclusive Filters</a:t>
            </a:r>
          </a:p>
          <a:p>
            <a:pPr marL="457200" indent="-342900">
              <a:lnSpc>
                <a:spcPct val="110000"/>
              </a:lnSpc>
              <a:buFont typeface="Arial" panose="020B0604020202020204" pitchFamily="34" charset="0"/>
              <a:buChar char="•"/>
            </a:pPr>
            <a:r>
              <a:rPr lang="en-US" dirty="0">
                <a:solidFill>
                  <a:schemeClr val="tx1"/>
                </a:solidFill>
              </a:rPr>
              <a:t>5 cabinet sizes</a:t>
            </a:r>
          </a:p>
          <a:p>
            <a:pPr marL="457200" indent="-342900">
              <a:lnSpc>
                <a:spcPct val="110000"/>
              </a:lnSpc>
              <a:buFont typeface="Arial" panose="020B0604020202020204" pitchFamily="34" charset="0"/>
              <a:buChar char="•"/>
            </a:pPr>
            <a:r>
              <a:rPr lang="en-US" dirty="0">
                <a:solidFill>
                  <a:schemeClr val="tx1"/>
                </a:solidFill>
              </a:rPr>
              <a:t>5 common filter sizes</a:t>
            </a:r>
          </a:p>
          <a:p>
            <a:pPr marL="1143000" lvl="1" indent="-342900">
              <a:lnSpc>
                <a:spcPct val="110000"/>
              </a:lnSpc>
            </a:pPr>
            <a:r>
              <a:rPr lang="en-US" dirty="0">
                <a:solidFill>
                  <a:schemeClr val="tx1"/>
                </a:solidFill>
              </a:rPr>
              <a:t>16 x 20</a:t>
            </a:r>
          </a:p>
          <a:p>
            <a:pPr marL="1143000" lvl="1" indent="-342900">
              <a:lnSpc>
                <a:spcPct val="110000"/>
              </a:lnSpc>
            </a:pPr>
            <a:r>
              <a:rPr lang="en-US" dirty="0">
                <a:solidFill>
                  <a:schemeClr val="tx1"/>
                </a:solidFill>
              </a:rPr>
              <a:t>16 x 25</a:t>
            </a:r>
          </a:p>
          <a:p>
            <a:pPr marL="1143000" lvl="1" indent="-342900">
              <a:lnSpc>
                <a:spcPct val="110000"/>
              </a:lnSpc>
            </a:pPr>
            <a:r>
              <a:rPr lang="en-US" dirty="0">
                <a:solidFill>
                  <a:schemeClr val="tx1"/>
                </a:solidFill>
              </a:rPr>
              <a:t>20 x 20</a:t>
            </a:r>
          </a:p>
          <a:p>
            <a:pPr marL="1143000" lvl="1" indent="-342900">
              <a:lnSpc>
                <a:spcPct val="110000"/>
              </a:lnSpc>
            </a:pPr>
            <a:r>
              <a:rPr lang="en-US" dirty="0">
                <a:solidFill>
                  <a:schemeClr val="tx1"/>
                </a:solidFill>
              </a:rPr>
              <a:t>20 x 25</a:t>
            </a:r>
          </a:p>
          <a:p>
            <a:pPr marL="1143000" lvl="1" indent="-342900">
              <a:lnSpc>
                <a:spcPct val="110000"/>
              </a:lnSpc>
            </a:pPr>
            <a:r>
              <a:rPr lang="en-US" dirty="0">
                <a:solidFill>
                  <a:schemeClr val="tx1"/>
                </a:solidFill>
              </a:rPr>
              <a:t>25 x 20</a:t>
            </a:r>
          </a:p>
          <a:p>
            <a:pPr marL="457200" indent="-342900">
              <a:lnSpc>
                <a:spcPct val="110000"/>
              </a:lnSpc>
              <a:buFont typeface="Arial" panose="020B0604020202020204" pitchFamily="34" charset="0"/>
              <a:buChar char="•"/>
            </a:pPr>
            <a:r>
              <a:rPr lang="en-US" dirty="0">
                <a:solidFill>
                  <a:schemeClr val="tx1"/>
                </a:solidFill>
              </a:rPr>
              <a:t>Door color matched to equipment</a:t>
            </a:r>
          </a:p>
        </p:txBody>
      </p:sp>
      <p:sp>
        <p:nvSpPr>
          <p:cNvPr id="4" name="Rounded Rectangle 3"/>
          <p:cNvSpPr/>
          <p:nvPr/>
        </p:nvSpPr>
        <p:spPr>
          <a:xfrm>
            <a:off x="4800600" y="1752601"/>
            <a:ext cx="6811252" cy="7620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a:solidFill>
                  <a:srgbClr val="00B3E3"/>
                </a:solidFill>
              </a:rPr>
              <a:t>AMB11–Builder Series</a:t>
            </a:r>
          </a:p>
        </p:txBody>
      </p:sp>
      <p:pic>
        <p:nvPicPr>
          <p:cNvPr id="6" name="Picture 5">
            <a:extLst>
              <a:ext uri="{FF2B5EF4-FFF2-40B4-BE49-F238E27FC236}">
                <a16:creationId xmlns:a16="http://schemas.microsoft.com/office/drawing/2014/main" id="{DE8655DC-3244-4EBF-A3FF-126D79C90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606" y="2727960"/>
            <a:ext cx="3596640" cy="3596640"/>
          </a:xfrm>
          <a:prstGeom prst="rect">
            <a:avLst/>
          </a:prstGeom>
        </p:spPr>
      </p:pic>
    </p:spTree>
    <p:extLst>
      <p:ext uri="{BB962C8B-B14F-4D97-AF65-F5344CB8AC3E}">
        <p14:creationId xmlns:p14="http://schemas.microsoft.com/office/powerpoint/2010/main" val="365474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Filtration - Accessory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1"/>
            <a:ext cx="5314950" cy="3795713"/>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990601"/>
            <a:ext cx="4480560" cy="4480560"/>
          </a:xfrm>
          <a:prstGeom prst="rect">
            <a:avLst/>
          </a:prstGeom>
        </p:spPr>
      </p:pic>
      <p:sp>
        <p:nvSpPr>
          <p:cNvPr id="5" name="Rounded Rectangle 4"/>
          <p:cNvSpPr/>
          <p:nvPr/>
        </p:nvSpPr>
        <p:spPr>
          <a:xfrm>
            <a:off x="1981200" y="5105400"/>
            <a:ext cx="3200400" cy="9906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MERV 13 Charcoal</a:t>
            </a:r>
          </a:p>
        </p:txBody>
      </p:sp>
      <p:sp>
        <p:nvSpPr>
          <p:cNvPr id="9" name="Rounded Rectangle 8"/>
          <p:cNvSpPr/>
          <p:nvPr/>
        </p:nvSpPr>
        <p:spPr>
          <a:xfrm>
            <a:off x="7232342" y="5105400"/>
            <a:ext cx="3200400" cy="9906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Furnace Risers</a:t>
            </a:r>
          </a:p>
        </p:txBody>
      </p:sp>
    </p:spTree>
    <p:extLst>
      <p:ext uri="{BB962C8B-B14F-4D97-AF65-F5344CB8AC3E}">
        <p14:creationId xmlns:p14="http://schemas.microsoft.com/office/powerpoint/2010/main" val="799613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W94OnMZe"/>
  <p:tag name="ARTICULATE_SLIDE_COUNT" val="52"/>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Goodman Dealer  Meeting">
      <a:dk1>
        <a:sysClr val="windowText" lastClr="000000"/>
      </a:dk1>
      <a:lt1>
        <a:sysClr val="window" lastClr="FFFFFF"/>
      </a:lt1>
      <a:dk2>
        <a:srgbClr val="C00000"/>
      </a:dk2>
      <a:lt2>
        <a:srgbClr val="D8D8D8"/>
      </a:lt2>
      <a:accent1>
        <a:srgbClr val="0C0C0C"/>
      </a:accent1>
      <a:accent2>
        <a:srgbClr val="C00000"/>
      </a:accent2>
      <a:accent3>
        <a:srgbClr val="9BBB59"/>
      </a:accent3>
      <a:accent4>
        <a:srgbClr val="8064A2"/>
      </a:accent4>
      <a:accent5>
        <a:srgbClr val="4BACC6"/>
      </a:accent5>
      <a:accent6>
        <a:srgbClr val="A5A5A5"/>
      </a:accent6>
      <a:hlink>
        <a:srgbClr val="0000FF"/>
      </a:hlink>
      <a:folHlink>
        <a:srgbClr val="0084B4"/>
      </a:folHlink>
    </a:clrScheme>
    <a:fontScheme name="alignment Meetin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74234</TotalTime>
  <Words>2392</Words>
  <Application>Microsoft Office PowerPoint</Application>
  <PresentationFormat>Widescreen</PresentationFormat>
  <Paragraphs>142</Paragraphs>
  <Slides>18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Black</vt:lpstr>
      <vt:lpstr>Calibri</vt:lpstr>
      <vt:lpstr>Wingdings</vt:lpstr>
      <vt:lpstr>1_Office Theme</vt:lpstr>
      <vt:lpstr>2_Office Theme</vt:lpstr>
      <vt:lpstr>PowerPoint Presentation</vt:lpstr>
      <vt:lpstr>Clean Comfort Lineup</vt:lpstr>
      <vt:lpstr>Today’s Presentation Goal</vt:lpstr>
      <vt:lpstr>Indoor Air Pollutants</vt:lpstr>
      <vt:lpstr>Three Main Indoor Air Pollutant Strategies</vt:lpstr>
      <vt:lpstr>Understanding Air Filtration</vt:lpstr>
      <vt:lpstr>Filtration - Media Air Cleaners</vt:lpstr>
      <vt:lpstr>Filtration - Media Air Cleaners</vt:lpstr>
      <vt:lpstr>Filtration - Accessory</vt:lpstr>
      <vt:lpstr>Filtration – Wide Array of Options</vt:lpstr>
      <vt:lpstr>Filtration – Pressure Drop MERV 11 &amp; 13</vt:lpstr>
      <vt:lpstr>Filtration - MERV</vt:lpstr>
      <vt:lpstr>Purification - Air vs. Coil</vt:lpstr>
      <vt:lpstr>Clean Comfort UC18S Series – Coil Purification</vt:lpstr>
      <vt:lpstr>Clean Comfort UC18S Series – Mounting Options</vt:lpstr>
      <vt:lpstr>Clean Comfort UC18S Series – Packaging</vt:lpstr>
      <vt:lpstr>Clean Comfort UC18S Series – Why sterilize the coil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Dufault</dc:creator>
  <cp:lastModifiedBy>Josh Pulis</cp:lastModifiedBy>
  <cp:revision>490</cp:revision>
  <cp:lastPrinted>2017-03-24T19:50:51Z</cp:lastPrinted>
  <dcterms:created xsi:type="dcterms:W3CDTF">2015-07-22T18:49:59Z</dcterms:created>
  <dcterms:modified xsi:type="dcterms:W3CDTF">2020-03-30T12:50:06Z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244899D9-FC9F-49EC-92DA-E38373425683</vt:lpwstr>
  </property>
  <property fmtid="{D5CDD505-2E9C-101B-9397-08002B2CF9AE}" pid="3" name="ArticulatePath">
    <vt:lpwstr>Zoning Basics</vt:lpwstr>
  </property>
</Properties>
</file>